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4"/>
  </p:sldMasterIdLst>
  <p:notesMasterIdLst>
    <p:notesMasterId r:id="rId24"/>
  </p:notesMasterIdLst>
  <p:sldIdLst>
    <p:sldId id="350" r:id="rId5"/>
    <p:sldId id="352" r:id="rId6"/>
    <p:sldId id="349" r:id="rId7"/>
    <p:sldId id="305" r:id="rId8"/>
    <p:sldId id="313" r:id="rId9"/>
    <p:sldId id="317" r:id="rId10"/>
    <p:sldId id="354" r:id="rId11"/>
    <p:sldId id="355" r:id="rId12"/>
    <p:sldId id="346" r:id="rId13"/>
    <p:sldId id="356" r:id="rId14"/>
    <p:sldId id="359" r:id="rId15"/>
    <p:sldId id="357" r:id="rId16"/>
    <p:sldId id="358" r:id="rId17"/>
    <p:sldId id="334" r:id="rId18"/>
    <p:sldId id="351" r:id="rId19"/>
    <p:sldId id="362" r:id="rId20"/>
    <p:sldId id="363" r:id="rId21"/>
    <p:sldId id="364" r:id="rId22"/>
    <p:sldId id="3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C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181AD-7780-4BC5-B0C7-9111D1B11678}" v="2565" dt="2025-08-20T02:55:14.089"/>
    <p1510:client id="{3A91AC98-DFB6-0E7F-6C7E-6CFE0A71A7F8}" v="1" dt="2025-08-20T02:50:27.961"/>
    <p1510:client id="{590769B3-45E8-4810-958B-89C1D2BEDDF4}" v="5163" dt="2025-08-19T08:28:23.117"/>
    <p1510:client id="{D062B519-919D-567A-C47F-2348AF0EACDD}" v="14" dt="2025-08-20T02:52:44.2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2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BDCEB-BD35-4A76-AAB3-59F7C631F512}" type="datetimeFigureOut">
              <a:rPr lang="en-SG" smtClean="0"/>
              <a:t>22/8/2025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09064-FA4D-402E-ADEF-DA14656978CE}" type="slidenum">
              <a:rPr lang="en-SG" smtClean="0"/>
              <a:t>‹#›</a:t>
            </a:fld>
            <a:endParaRPr lang="en-SG"/>
          </a:p>
        </p:txBody>
      </p:sp>
    </p:spTree>
    <p:extLst>
      <p:ext uri="{BB962C8B-B14F-4D97-AF65-F5344CB8AC3E}">
        <p14:creationId xmlns:p14="http://schemas.microsoft.com/office/powerpoint/2010/main" val="992605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23709064-FA4D-402E-ADEF-DA14656978CE}" type="slidenum">
              <a:rPr lang="en-SG" smtClean="0"/>
              <a:t>4</a:t>
            </a:fld>
            <a:endParaRPr lang="en-SG"/>
          </a:p>
        </p:txBody>
      </p:sp>
    </p:spTree>
    <p:extLst>
      <p:ext uri="{BB962C8B-B14F-4D97-AF65-F5344CB8AC3E}">
        <p14:creationId xmlns:p14="http://schemas.microsoft.com/office/powerpoint/2010/main" val="1215541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Key Findings &amp; Observations:</a:t>
            </a:r>
          </a:p>
          <a:p>
            <a:r>
              <a:rPr lang="en-IN"/>
              <a:t>-Digital twin was able to showcase all our subsystems accurately in </a:t>
            </a:r>
            <a:r>
              <a:rPr lang="en-IN" err="1"/>
              <a:t>realtime</a:t>
            </a:r>
            <a:endParaRPr lang="en-IN"/>
          </a:p>
          <a:p>
            <a:r>
              <a:rPr lang="en-IN"/>
              <a:t>-Demoed how the attack method works through the override function</a:t>
            </a:r>
          </a:p>
          <a:p>
            <a:r>
              <a:rPr lang="en-IN"/>
              <a:t>-Detection mechanism able to identify attacks with high accuracy in </a:t>
            </a:r>
            <a:r>
              <a:rPr lang="en-IN" err="1"/>
              <a:t>realtime</a:t>
            </a:r>
            <a:endParaRPr lang="en-IN"/>
          </a:p>
        </p:txBody>
      </p:sp>
      <p:sp>
        <p:nvSpPr>
          <p:cNvPr id="4" name="Slide Number Placeholder 3"/>
          <p:cNvSpPr>
            <a:spLocks noGrp="1"/>
          </p:cNvSpPr>
          <p:nvPr>
            <p:ph type="sldNum" sz="quarter" idx="5"/>
          </p:nvPr>
        </p:nvSpPr>
        <p:spPr/>
        <p:txBody>
          <a:bodyPr/>
          <a:lstStyle/>
          <a:p>
            <a:fld id="{23709064-FA4D-402E-ADEF-DA14656978CE}" type="slidenum">
              <a:rPr lang="en-SG" smtClean="0"/>
              <a:t>17</a:t>
            </a:fld>
            <a:endParaRPr lang="en-SG"/>
          </a:p>
        </p:txBody>
      </p:sp>
    </p:spTree>
    <p:extLst>
      <p:ext uri="{BB962C8B-B14F-4D97-AF65-F5344CB8AC3E}">
        <p14:creationId xmlns:p14="http://schemas.microsoft.com/office/powerpoint/2010/main" val="31695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IN"/>
              <a:t>We first </a:t>
            </a:r>
            <a:r>
              <a:rPr lang="en-IN" b="1"/>
              <a:t>set up the greenhouse environment variables</a:t>
            </a:r>
            <a:r>
              <a:rPr lang="en-IN"/>
              <a:t>:</a:t>
            </a:r>
            <a:endParaRPr lang="en-US"/>
          </a:p>
          <a:p>
            <a:pPr marL="171450" indent="-171450">
              <a:buFont typeface="Arial"/>
              <a:buChar char="•"/>
            </a:pPr>
            <a:r>
              <a:rPr lang="en-IN"/>
              <a:t>Water (30–70), Temperature (24–28), Light (400–600), CO₂ (400–700).</a:t>
            </a:r>
          </a:p>
          <a:p>
            <a:pPr marL="171450" indent="-171450">
              <a:buFont typeface="Arial"/>
              <a:buChar char="•"/>
            </a:pPr>
            <a:r>
              <a:rPr lang="en-IN" b="1"/>
              <a:t>PLC1 (Environment Collector)</a:t>
            </a:r>
            <a:r>
              <a:rPr lang="en-IN"/>
              <a:t> is the "manager":</a:t>
            </a:r>
          </a:p>
          <a:p>
            <a:pPr marL="171450" indent="-171450">
              <a:buFont typeface="Arial"/>
              <a:buChar char="•"/>
            </a:pPr>
            <a:r>
              <a:rPr lang="en-IN"/>
              <a:t>It </a:t>
            </a:r>
            <a:r>
              <a:rPr lang="en-IN" b="1"/>
              <a:t>reads all the sensor values</a:t>
            </a:r>
            <a:r>
              <a:rPr lang="en-IN"/>
              <a:t> (water, temp, light, CO₂).</a:t>
            </a:r>
          </a:p>
          <a:p>
            <a:pPr marL="171450" indent="-171450">
              <a:buFont typeface="Arial"/>
              <a:buChar char="•"/>
            </a:pPr>
            <a:r>
              <a:rPr lang="en-IN"/>
              <a:t>It then </a:t>
            </a:r>
            <a:r>
              <a:rPr lang="en-IN" b="1"/>
              <a:t>compares them with the thresholds</a:t>
            </a:r>
            <a:r>
              <a:rPr lang="en-IN"/>
              <a:t>.</a:t>
            </a:r>
          </a:p>
          <a:p>
            <a:pPr marL="171450" indent="-171450">
              <a:buFont typeface="Arial"/>
              <a:buChar char="•"/>
            </a:pPr>
            <a:r>
              <a:rPr lang="en-IN"/>
              <a:t>If any value is out of range, PLC1 </a:t>
            </a:r>
            <a:r>
              <a:rPr lang="en-IN" b="1"/>
              <a:t>sends a request to the respective PLC</a:t>
            </a:r>
            <a:r>
              <a:rPr lang="en-IN"/>
              <a:t> (PLC2 = water, PLC3 = temp, PLC4 = light, PLC5 = CO₂).</a:t>
            </a:r>
          </a:p>
          <a:p>
            <a:pPr marL="171450" indent="-171450">
              <a:buFont typeface="Arial"/>
              <a:buChar char="•"/>
            </a:pPr>
            <a:r>
              <a:rPr lang="en-IN"/>
              <a:t>To ensure the cycle works properly, PLC1 uses an </a:t>
            </a:r>
            <a:r>
              <a:rPr lang="en-IN" b="1" err="1"/>
              <a:t>ack_count</a:t>
            </a:r>
            <a:r>
              <a:rPr lang="en-IN"/>
              <a:t> variable to check acknowledgments from PLC2–PLC5 before moving to the next cycle.</a:t>
            </a:r>
          </a:p>
          <a:p>
            <a:endParaRPr lang="en-IN"/>
          </a:p>
        </p:txBody>
      </p:sp>
      <p:sp>
        <p:nvSpPr>
          <p:cNvPr id="4" name="Slide Number Placeholder 3"/>
          <p:cNvSpPr>
            <a:spLocks noGrp="1"/>
          </p:cNvSpPr>
          <p:nvPr>
            <p:ph type="sldNum" sz="quarter" idx="5"/>
          </p:nvPr>
        </p:nvSpPr>
        <p:spPr/>
        <p:txBody>
          <a:bodyPr/>
          <a:lstStyle/>
          <a:p>
            <a:fld id="{23709064-FA4D-402E-ADEF-DA14656978CE}" type="slidenum">
              <a:rPr lang="en-SG" smtClean="0"/>
              <a:t>5</a:t>
            </a:fld>
            <a:endParaRPr lang="en-SG"/>
          </a:p>
        </p:txBody>
      </p:sp>
    </p:spTree>
    <p:extLst>
      <p:ext uri="{BB962C8B-B14F-4D97-AF65-F5344CB8AC3E}">
        <p14:creationId xmlns:p14="http://schemas.microsoft.com/office/powerpoint/2010/main" val="2112518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Workflow:</a:t>
            </a:r>
          </a:p>
          <a:p>
            <a:pPr marL="171450" indent="-171450">
              <a:buFont typeface="Arial"/>
              <a:buChar char="•"/>
            </a:pPr>
            <a:r>
              <a:rPr lang="en-US" b="1"/>
              <a:t>Idle</a:t>
            </a:r>
            <a:r>
              <a:rPr lang="en-US"/>
              <a:t> – Waits for a signal (req3?) from PLC1.</a:t>
            </a:r>
          </a:p>
          <a:p>
            <a:pPr marL="171450" indent="-171450">
              <a:buFont typeface="Arial"/>
              <a:buChar char="•"/>
            </a:pPr>
            <a:r>
              <a:rPr lang="en-US" b="1"/>
              <a:t>Check</a:t>
            </a:r>
            <a:r>
              <a:rPr lang="en-US"/>
              <a:t> – Sees if temperature is below or above the threshold.</a:t>
            </a:r>
          </a:p>
          <a:p>
            <a:pPr marL="171450" indent="-171450">
              <a:buFont typeface="Arial"/>
              <a:buChar char="•"/>
            </a:pPr>
            <a:r>
              <a:rPr lang="en-US" b="1"/>
              <a:t>Adjusting</a:t>
            </a:r>
            <a:r>
              <a:rPr lang="en-US"/>
              <a:t> – Activates heater/fan to bring temperature back to normal.</a:t>
            </a:r>
          </a:p>
          <a:p>
            <a:pPr marL="171450" indent="-171450">
              <a:buFont typeface="Arial"/>
              <a:buChar char="•"/>
            </a:pPr>
            <a:r>
              <a:rPr lang="en-US" b="1"/>
              <a:t>Verify</a:t>
            </a:r>
            <a:r>
              <a:rPr lang="en-US"/>
              <a:t> – Checks if temperature is now within the correct range.</a:t>
            </a:r>
          </a:p>
          <a:p>
            <a:pPr marL="171450" indent="-171450">
              <a:buFont typeface="Arial"/>
              <a:buChar char="•"/>
            </a:pPr>
            <a:r>
              <a:rPr lang="en-US"/>
              <a:t>If yes, it sends </a:t>
            </a:r>
            <a:r>
              <a:rPr lang="en-US" b="1"/>
              <a:t>ack3!</a:t>
            </a:r>
            <a:r>
              <a:rPr lang="en-US"/>
              <a:t> back to PLC1 and goes back to idle.</a:t>
            </a:r>
          </a:p>
          <a:p>
            <a:r>
              <a:rPr lang="en-US"/>
              <a:t>Each PLC waits for instructions, checks its part (temp, water, etc.), fixes it, and reports back to PLC1.</a:t>
            </a:r>
          </a:p>
        </p:txBody>
      </p:sp>
      <p:sp>
        <p:nvSpPr>
          <p:cNvPr id="4" name="Slide Number Placeholder 3"/>
          <p:cNvSpPr>
            <a:spLocks noGrp="1"/>
          </p:cNvSpPr>
          <p:nvPr>
            <p:ph type="sldNum" sz="quarter" idx="5"/>
          </p:nvPr>
        </p:nvSpPr>
        <p:spPr/>
        <p:txBody>
          <a:bodyPr/>
          <a:lstStyle/>
          <a:p>
            <a:fld id="{23709064-FA4D-402E-ADEF-DA14656978CE}" type="slidenum">
              <a:rPr lang="en-SG" smtClean="0"/>
              <a:t>6</a:t>
            </a:fld>
            <a:endParaRPr lang="en-SG"/>
          </a:p>
        </p:txBody>
      </p:sp>
    </p:spTree>
    <p:extLst>
      <p:ext uri="{BB962C8B-B14F-4D97-AF65-F5344CB8AC3E}">
        <p14:creationId xmlns:p14="http://schemas.microsoft.com/office/powerpoint/2010/main" val="4280292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SG"/>
              <a:t>These pictures show </a:t>
            </a:r>
            <a:r>
              <a:rPr lang="en-SG" b="1"/>
              <a:t>how PLCs respond depending on sensor readings</a:t>
            </a:r>
            <a:r>
              <a:rPr lang="en-SG"/>
              <a:t> (example: temperature).</a:t>
            </a:r>
            <a:endParaRPr lang="en-US"/>
          </a:p>
          <a:p>
            <a:pPr marL="171450" indent="-171450">
              <a:buFont typeface="Arial"/>
              <a:buChar char="•"/>
            </a:pPr>
            <a:r>
              <a:rPr lang="en-SG" b="1"/>
              <a:t>Case 1:</a:t>
            </a:r>
            <a:r>
              <a:rPr lang="en-SG"/>
              <a:t> If the temperature is slightly out of range →</a:t>
            </a:r>
          </a:p>
          <a:p>
            <a:pPr marL="171450" indent="-171450">
              <a:buFont typeface="Arial"/>
              <a:buChar char="•"/>
            </a:pPr>
            <a:r>
              <a:rPr lang="en-SG"/>
              <a:t>A small </a:t>
            </a:r>
            <a:r>
              <a:rPr lang="en-SG" b="1"/>
              <a:t>flag</a:t>
            </a:r>
            <a:r>
              <a:rPr lang="en-SG"/>
              <a:t> goes up (warning).</a:t>
            </a:r>
          </a:p>
          <a:p>
            <a:pPr marL="171450" indent="-171450">
              <a:buFont typeface="Arial"/>
              <a:buChar char="•"/>
            </a:pPr>
            <a:r>
              <a:rPr lang="en-SG"/>
              <a:t>A </a:t>
            </a:r>
            <a:r>
              <a:rPr lang="en-SG" b="1"/>
              <a:t>low-power actuator</a:t>
            </a:r>
            <a:r>
              <a:rPr lang="en-SG"/>
              <a:t> (like a small cooler/heater) turns on.</a:t>
            </a:r>
          </a:p>
          <a:p>
            <a:pPr marL="171450" indent="-171450">
              <a:buFont typeface="Arial"/>
              <a:buChar char="•"/>
            </a:pPr>
            <a:r>
              <a:rPr lang="en-SG" b="1"/>
              <a:t>Case 2:</a:t>
            </a:r>
            <a:r>
              <a:rPr lang="en-SG"/>
              <a:t> If the temperature is way out of range →</a:t>
            </a:r>
          </a:p>
          <a:p>
            <a:pPr marL="171450" indent="-171450">
              <a:buFont typeface="Arial"/>
              <a:buChar char="•"/>
            </a:pPr>
            <a:r>
              <a:rPr lang="en-SG"/>
              <a:t>A </a:t>
            </a:r>
            <a:r>
              <a:rPr lang="en-SG" b="1"/>
              <a:t>stronger actuator</a:t>
            </a:r>
            <a:r>
              <a:rPr lang="en-SG"/>
              <a:t> (like high-power cooling) gets activated.</a:t>
            </a:r>
          </a:p>
          <a:p>
            <a:pPr marL="171450" indent="-171450">
              <a:buFont typeface="Arial"/>
              <a:buChar char="•"/>
            </a:pPr>
            <a:r>
              <a:rPr lang="en-SG"/>
              <a:t>Example: if Temp &lt; Threshold - 10, it switches on the high-power actuator.</a:t>
            </a:r>
          </a:p>
          <a:p>
            <a:pPr marL="171450" indent="-171450">
              <a:buFont typeface="Arial"/>
              <a:buChar char="•"/>
            </a:pPr>
            <a:r>
              <a:rPr lang="en-SG" b="1"/>
              <a:t>Case 3:</a:t>
            </a:r>
            <a:r>
              <a:rPr lang="en-SG"/>
              <a:t> If everything is within thresholds →</a:t>
            </a:r>
          </a:p>
          <a:p>
            <a:pPr marL="171450" indent="-171450">
              <a:buFont typeface="Arial"/>
              <a:buChar char="•"/>
            </a:pPr>
            <a:r>
              <a:rPr lang="en-SG"/>
              <a:t>The PLC does </a:t>
            </a:r>
            <a:r>
              <a:rPr lang="en-SG" b="1"/>
              <a:t>nothing</a:t>
            </a:r>
            <a:r>
              <a:rPr lang="en-SG"/>
              <a:t> (idle).</a:t>
            </a:r>
          </a:p>
          <a:p>
            <a:endParaRPr lang="en-SG"/>
          </a:p>
        </p:txBody>
      </p:sp>
      <p:sp>
        <p:nvSpPr>
          <p:cNvPr id="4" name="Slide Number Placeholder 3"/>
          <p:cNvSpPr>
            <a:spLocks noGrp="1"/>
          </p:cNvSpPr>
          <p:nvPr>
            <p:ph type="sldNum" sz="quarter" idx="5"/>
          </p:nvPr>
        </p:nvSpPr>
        <p:spPr/>
        <p:txBody>
          <a:bodyPr/>
          <a:lstStyle/>
          <a:p>
            <a:fld id="{23709064-FA4D-402E-ADEF-DA14656978CE}" type="slidenum">
              <a:rPr lang="en-SG" smtClean="0"/>
              <a:t>7</a:t>
            </a:fld>
            <a:endParaRPr lang="en-SG"/>
          </a:p>
        </p:txBody>
      </p:sp>
    </p:spTree>
    <p:extLst>
      <p:ext uri="{BB962C8B-B14F-4D97-AF65-F5344CB8AC3E}">
        <p14:creationId xmlns:p14="http://schemas.microsoft.com/office/powerpoint/2010/main" val="312342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Moving to Python</a:t>
            </a:r>
          </a:p>
          <a:p>
            <a:r>
              <a:rPr lang="en-IN"/>
              <a:t>-all individual PLCs built as separate modules</a:t>
            </a:r>
          </a:p>
          <a:p>
            <a:r>
              <a:rPr lang="en-IN"/>
              <a:t>-logic similar to the UPPAAL model, now parallel PLC threads</a:t>
            </a:r>
          </a:p>
          <a:p>
            <a:r>
              <a:rPr lang="en-IN"/>
              <a:t>-high level overview of the system, individual components in detail in coming slides</a:t>
            </a:r>
          </a:p>
          <a:p>
            <a:r>
              <a:rPr lang="en-IN"/>
              <a:t>-</a:t>
            </a:r>
            <a:r>
              <a:rPr lang="en-IN" err="1"/>
              <a:t>PySide</a:t>
            </a:r>
            <a:r>
              <a:rPr lang="en-IN"/>
              <a:t> all-in-one dashboard, offers</a:t>
            </a:r>
          </a:p>
        </p:txBody>
      </p:sp>
      <p:sp>
        <p:nvSpPr>
          <p:cNvPr id="4" name="Slide Number Placeholder 3"/>
          <p:cNvSpPr>
            <a:spLocks noGrp="1"/>
          </p:cNvSpPr>
          <p:nvPr>
            <p:ph type="sldNum" sz="quarter" idx="5"/>
          </p:nvPr>
        </p:nvSpPr>
        <p:spPr/>
        <p:txBody>
          <a:bodyPr/>
          <a:lstStyle/>
          <a:p>
            <a:fld id="{23709064-FA4D-402E-ADEF-DA14656978CE}" type="slidenum">
              <a:rPr lang="en-SG" smtClean="0"/>
              <a:t>8</a:t>
            </a:fld>
            <a:endParaRPr lang="en-SG"/>
          </a:p>
        </p:txBody>
      </p:sp>
    </p:spTree>
    <p:extLst>
      <p:ext uri="{BB962C8B-B14F-4D97-AF65-F5344CB8AC3E}">
        <p14:creationId xmlns:p14="http://schemas.microsoft.com/office/powerpoint/2010/main" val="278436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23709064-FA4D-402E-ADEF-DA14656978CE}" type="slidenum">
              <a:rPr lang="en-SG" smtClean="0"/>
              <a:t>10</a:t>
            </a:fld>
            <a:endParaRPr lang="en-SG"/>
          </a:p>
        </p:txBody>
      </p:sp>
    </p:spTree>
    <p:extLst>
      <p:ext uri="{BB962C8B-B14F-4D97-AF65-F5344CB8AC3E}">
        <p14:creationId xmlns:p14="http://schemas.microsoft.com/office/powerpoint/2010/main" val="395226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6DB74-B330-05FF-5055-C683E1CA21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9E93C-CA47-CB14-13DC-A12972CEA7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A7610-768B-175E-C96C-DFB0A6C15181}"/>
              </a:ext>
            </a:extLst>
          </p:cNvPr>
          <p:cNvSpPr>
            <a:spLocks noGrp="1"/>
          </p:cNvSpPr>
          <p:nvPr>
            <p:ph type="body" idx="1"/>
          </p:nvPr>
        </p:nvSpPr>
        <p:spPr/>
        <p:txBody>
          <a:bodyPr/>
          <a:lstStyle/>
          <a:p>
            <a:r>
              <a:rPr lang="en-US"/>
              <a:t>Attack method here – override the sensor output values that are being transmitted to </a:t>
            </a:r>
            <a:r>
              <a:rPr lang="en-US" err="1"/>
              <a:t>InfluxDB</a:t>
            </a:r>
            <a:r>
              <a:rPr lang="en-US"/>
              <a:t> from the front-end</a:t>
            </a:r>
          </a:p>
          <a:p>
            <a:r>
              <a:rPr lang="en-US"/>
              <a:t>Wrong sensor data received, actuators react incorrectly</a:t>
            </a:r>
          </a:p>
          <a:p>
            <a:r>
              <a:rPr lang="en-US"/>
              <a:t>Abnormal </a:t>
            </a:r>
            <a:r>
              <a:rPr lang="en-US" err="1"/>
              <a:t>behaviour</a:t>
            </a:r>
            <a:r>
              <a:rPr lang="en-US"/>
              <a:t> is introduced into the system</a:t>
            </a:r>
          </a:p>
          <a:p>
            <a:r>
              <a:rPr lang="en-US"/>
              <a:t>If targeted correctly can cause significant damages to plants, crops </a:t>
            </a:r>
            <a:r>
              <a:rPr lang="en-US" err="1"/>
              <a:t>etc</a:t>
            </a:r>
            <a:endParaRPr lang="en-US"/>
          </a:p>
        </p:txBody>
      </p:sp>
      <p:sp>
        <p:nvSpPr>
          <p:cNvPr id="4" name="Slide Number Placeholder 3">
            <a:extLst>
              <a:ext uri="{FF2B5EF4-FFF2-40B4-BE49-F238E27FC236}">
                <a16:creationId xmlns:a16="http://schemas.microsoft.com/office/drawing/2014/main" id="{8C040636-3A70-8111-D8BC-0C16A956CAC1}"/>
              </a:ext>
            </a:extLst>
          </p:cNvPr>
          <p:cNvSpPr>
            <a:spLocks noGrp="1"/>
          </p:cNvSpPr>
          <p:nvPr>
            <p:ph type="sldNum" sz="quarter" idx="5"/>
          </p:nvPr>
        </p:nvSpPr>
        <p:spPr/>
        <p:txBody>
          <a:bodyPr/>
          <a:lstStyle/>
          <a:p>
            <a:fld id="{23709064-FA4D-402E-ADEF-DA14656978CE}" type="slidenum">
              <a:rPr lang="en-SG" smtClean="0"/>
              <a:t>14</a:t>
            </a:fld>
            <a:endParaRPr lang="en-SG"/>
          </a:p>
        </p:txBody>
      </p:sp>
    </p:spTree>
    <p:extLst>
      <p:ext uri="{BB962C8B-B14F-4D97-AF65-F5344CB8AC3E}">
        <p14:creationId xmlns:p14="http://schemas.microsoft.com/office/powerpoint/2010/main" val="1827833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Built a dataset of sensor outputs both normal and attack </a:t>
            </a:r>
            <a:r>
              <a:rPr lang="en-IN" err="1"/>
              <a:t>behavior</a:t>
            </a:r>
            <a:endParaRPr lang="en-IN"/>
          </a:p>
          <a:p>
            <a:r>
              <a:rPr lang="en-IN"/>
              <a:t>Model trained using Decision Tree method with 80/20 split</a:t>
            </a:r>
          </a:p>
          <a:p>
            <a:r>
              <a:rPr lang="en-IN"/>
              <a:t>Offers </a:t>
            </a:r>
            <a:r>
              <a:rPr lang="en-IN" err="1"/>
              <a:t>realtime</a:t>
            </a:r>
            <a:r>
              <a:rPr lang="en-IN"/>
              <a:t> alerts</a:t>
            </a:r>
          </a:p>
          <a:p>
            <a:r>
              <a:rPr lang="en-IN"/>
              <a:t>Computed model metrics</a:t>
            </a:r>
          </a:p>
          <a:p>
            <a:r>
              <a:rPr lang="en-IN"/>
              <a:t>Observed 99.8% accuracy</a:t>
            </a:r>
          </a:p>
          <a:p>
            <a:r>
              <a:rPr lang="en-IN"/>
              <a:t>3 FN identified</a:t>
            </a:r>
          </a:p>
          <a:p>
            <a:r>
              <a:rPr lang="en-IN"/>
              <a:t>Based on ROC, we have clear distinction between attack and normal</a:t>
            </a:r>
          </a:p>
        </p:txBody>
      </p:sp>
      <p:sp>
        <p:nvSpPr>
          <p:cNvPr id="4" name="Slide Number Placeholder 3"/>
          <p:cNvSpPr>
            <a:spLocks noGrp="1"/>
          </p:cNvSpPr>
          <p:nvPr>
            <p:ph type="sldNum" sz="quarter" idx="5"/>
          </p:nvPr>
        </p:nvSpPr>
        <p:spPr/>
        <p:txBody>
          <a:bodyPr/>
          <a:lstStyle/>
          <a:p>
            <a:fld id="{23709064-FA4D-402E-ADEF-DA14656978CE}" type="slidenum">
              <a:rPr lang="en-SG" smtClean="0"/>
              <a:t>15</a:t>
            </a:fld>
            <a:endParaRPr lang="en-SG"/>
          </a:p>
        </p:txBody>
      </p:sp>
    </p:spTree>
    <p:extLst>
      <p:ext uri="{BB962C8B-B14F-4D97-AF65-F5344CB8AC3E}">
        <p14:creationId xmlns:p14="http://schemas.microsoft.com/office/powerpoint/2010/main" val="2023201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Some of our main outcomes</a:t>
            </a:r>
          </a:p>
          <a:p>
            <a:r>
              <a:rPr lang="en-IN"/>
              <a:t>-digital greenhouse environment built</a:t>
            </a:r>
          </a:p>
          <a:p>
            <a:r>
              <a:rPr lang="en-IN"/>
              <a:t>-Interactive GUI to control, override, and receive alerts</a:t>
            </a:r>
          </a:p>
          <a:p>
            <a:r>
              <a:rPr lang="en-IN"/>
              <a:t>-visualized system behaviour in Grafana</a:t>
            </a:r>
          </a:p>
          <a:p>
            <a:r>
              <a:rPr lang="en-IN"/>
              <a:t>-Attack method using override functionality</a:t>
            </a:r>
          </a:p>
          <a:p>
            <a:r>
              <a:rPr lang="en-IN"/>
              <a:t>-Detection pipeline using ML for attack pattern detection</a:t>
            </a:r>
          </a:p>
        </p:txBody>
      </p:sp>
      <p:sp>
        <p:nvSpPr>
          <p:cNvPr id="4" name="Slide Number Placeholder 3"/>
          <p:cNvSpPr>
            <a:spLocks noGrp="1"/>
          </p:cNvSpPr>
          <p:nvPr>
            <p:ph type="sldNum" sz="quarter" idx="5"/>
          </p:nvPr>
        </p:nvSpPr>
        <p:spPr/>
        <p:txBody>
          <a:bodyPr/>
          <a:lstStyle/>
          <a:p>
            <a:fld id="{23709064-FA4D-402E-ADEF-DA14656978CE}" type="slidenum">
              <a:rPr lang="en-SG" smtClean="0"/>
              <a:t>16</a:t>
            </a:fld>
            <a:endParaRPr lang="en-SG"/>
          </a:p>
        </p:txBody>
      </p:sp>
    </p:spTree>
    <p:extLst>
      <p:ext uri="{BB962C8B-B14F-4D97-AF65-F5344CB8AC3E}">
        <p14:creationId xmlns:p14="http://schemas.microsoft.com/office/powerpoint/2010/main" val="1119656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1B3D3-154E-432D-7421-B33D52390F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B974AC6B-10DD-E664-4165-F2C1E0061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75246A4-DEA0-17EC-3CC2-85F440E526FE}"/>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5" name="Footer Placeholder 4">
            <a:extLst>
              <a:ext uri="{FF2B5EF4-FFF2-40B4-BE49-F238E27FC236}">
                <a16:creationId xmlns:a16="http://schemas.microsoft.com/office/drawing/2014/main" id="{5DDB2498-16D1-D384-0587-685911AD949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8164AA8-8BE0-5D05-CEC5-8E8A87018405}"/>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00974477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E02D-FB73-B83B-0F5F-E31BC52BFB5E}"/>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77F8A5B-4D0A-E976-E5C3-343EABF73B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E4FCC7D-960C-FC44-4134-9A9BFA9FF0F4}"/>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5" name="Footer Placeholder 4">
            <a:extLst>
              <a:ext uri="{FF2B5EF4-FFF2-40B4-BE49-F238E27FC236}">
                <a16:creationId xmlns:a16="http://schemas.microsoft.com/office/drawing/2014/main" id="{F4C3CFC8-837E-2D74-B6FB-A0B7C6D0D76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85AF6FA-E7F1-9EF0-6785-04D21AB4E1D4}"/>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16417798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E8C6A7-3663-A79A-56E3-3BB45AC369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775C268-C309-3535-C65F-BAC7DA09FD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7EE5D1C-BE97-581D-4515-93BD2FCBF908}"/>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5" name="Footer Placeholder 4">
            <a:extLst>
              <a:ext uri="{FF2B5EF4-FFF2-40B4-BE49-F238E27FC236}">
                <a16:creationId xmlns:a16="http://schemas.microsoft.com/office/drawing/2014/main" id="{5CA808AF-F0C9-CDED-61DC-9A1742B1ABE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49AFFEF-559F-4714-E601-D6777D0F08E1}"/>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6872387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6"/>
        <p:cNvGrpSpPr/>
        <p:nvPr/>
      </p:nvGrpSpPr>
      <p:grpSpPr>
        <a:xfrm>
          <a:off x="0" y="0"/>
          <a:ext cx="0" cy="0"/>
          <a:chOff x="0" y="0"/>
          <a:chExt cx="0" cy="0"/>
        </a:xfrm>
      </p:grpSpPr>
      <p:sp>
        <p:nvSpPr>
          <p:cNvPr id="32" name="Google Shape;32;p4"/>
          <p:cNvSpPr txBox="1">
            <a:spLocks noGrp="1"/>
          </p:cNvSpPr>
          <p:nvPr>
            <p:ph type="sldNum" idx="12"/>
          </p:nvPr>
        </p:nvSpPr>
        <p:spPr>
          <a:xfrm>
            <a:off x="5730200" y="6137167"/>
            <a:ext cx="731600" cy="444800"/>
          </a:xfrm>
          <a:prstGeom prst="rect">
            <a:avLst/>
          </a:prstGeom>
        </p:spPr>
        <p:txBody>
          <a:bodyPr spcFirstLastPara="1" wrap="square" lIns="91425" tIns="91425" rIns="91425" bIns="91425" anchor="t" anchorCtr="0">
            <a:noAutofit/>
          </a:bodyPr>
          <a:lstStyle>
            <a:lvl1pPr lvl="0" algn="ctr" rtl="0">
              <a:buNone/>
              <a:defRPr>
                <a:solidFill>
                  <a:schemeClr val="dk2"/>
                </a:solidFill>
              </a:defRPr>
            </a:lvl1pPr>
            <a:lvl2pPr lvl="1" algn="ctr" rtl="0">
              <a:buNone/>
              <a:defRPr>
                <a:solidFill>
                  <a:schemeClr val="dk2"/>
                </a:solidFill>
              </a:defRPr>
            </a:lvl2pPr>
            <a:lvl3pPr lvl="2" algn="ctr" rtl="0">
              <a:buNone/>
              <a:defRPr>
                <a:solidFill>
                  <a:schemeClr val="dk2"/>
                </a:solidFill>
              </a:defRPr>
            </a:lvl3pPr>
            <a:lvl4pPr lvl="3" algn="ctr" rtl="0">
              <a:buNone/>
              <a:defRPr>
                <a:solidFill>
                  <a:schemeClr val="dk2"/>
                </a:solidFill>
              </a:defRPr>
            </a:lvl4pPr>
            <a:lvl5pPr lvl="4" algn="ctr" rtl="0">
              <a:buNone/>
              <a:defRPr>
                <a:solidFill>
                  <a:schemeClr val="dk2"/>
                </a:solidFill>
              </a:defRPr>
            </a:lvl5pPr>
            <a:lvl6pPr lvl="5" algn="ctr" rtl="0">
              <a:buNone/>
              <a:defRPr>
                <a:solidFill>
                  <a:schemeClr val="dk2"/>
                </a:solidFill>
              </a:defRPr>
            </a:lvl6pPr>
            <a:lvl7pPr lvl="6" algn="ctr" rtl="0">
              <a:buNone/>
              <a:defRPr>
                <a:solidFill>
                  <a:schemeClr val="dk2"/>
                </a:solidFill>
              </a:defRPr>
            </a:lvl7pPr>
            <a:lvl8pPr lvl="7" algn="ctr" rtl="0">
              <a:buNone/>
              <a:defRPr>
                <a:solidFill>
                  <a:schemeClr val="dk2"/>
                </a:solidFill>
              </a:defRPr>
            </a:lvl8pPr>
            <a:lvl9pPr lvl="8" algn="ctr" rtl="0">
              <a:buNone/>
              <a:defRPr>
                <a:solidFill>
                  <a:schemeClr val="dk2"/>
                </a:solidFill>
              </a:defRPr>
            </a:lvl9pPr>
          </a:lstStyle>
          <a:p>
            <a:fld id="{00000000-1234-1234-1234-123412341234}" type="slidenum">
              <a:rPr lang="en" smtClean="0"/>
              <a:pPr/>
              <a:t>‹#›</a:t>
            </a:fld>
            <a:endParaRPr lang="en"/>
          </a:p>
        </p:txBody>
      </p:sp>
      <p:sp>
        <p:nvSpPr>
          <p:cNvPr id="34" name="Google Shape;34;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960000" y="1621000"/>
            <a:ext cx="10272000" cy="4310800"/>
          </a:xfrm>
          <a:prstGeom prst="rect">
            <a:avLst/>
          </a:prstGeom>
        </p:spPr>
        <p:txBody>
          <a:bodyPr spcFirstLastPara="1" wrap="square" lIns="91425" tIns="91425" rIns="91425" bIns="91425" anchor="t" anchorCtr="0">
            <a:noAutofit/>
          </a:bodyPr>
          <a:lstStyle>
            <a:lvl1pPr marL="609585" lvl="0" indent="-372524" rtl="0">
              <a:spcBef>
                <a:spcPts val="0"/>
              </a:spcBef>
              <a:spcAft>
                <a:spcPts val="0"/>
              </a:spcAft>
              <a:buClr>
                <a:schemeClr val="dk2"/>
              </a:buClr>
              <a:buSzPts val="800"/>
              <a:buFont typeface="Nunito Light"/>
              <a:buChar char="●"/>
              <a:defRPr/>
            </a:lvl1pPr>
            <a:lvl2pPr marL="1219170" lvl="1" indent="-406390" rtl="0">
              <a:spcBef>
                <a:spcPts val="0"/>
              </a:spcBef>
              <a:spcAft>
                <a:spcPts val="0"/>
              </a:spcAft>
              <a:buSzPts val="1200"/>
              <a:buFont typeface="Nunito Light"/>
              <a:buChar char="○"/>
              <a:defRPr/>
            </a:lvl2pPr>
            <a:lvl3pPr marL="1828754" lvl="2" indent="-406390" rtl="0">
              <a:lnSpc>
                <a:spcPct val="115000"/>
              </a:lnSpc>
              <a:spcBef>
                <a:spcPts val="0"/>
              </a:spcBef>
              <a:spcAft>
                <a:spcPts val="0"/>
              </a:spcAft>
              <a:buClr>
                <a:srgbClr val="FFC800"/>
              </a:buClr>
              <a:buSzPts val="1200"/>
              <a:buFont typeface="Nunito Light"/>
              <a:buChar char="■"/>
              <a:defRPr/>
            </a:lvl3pPr>
            <a:lvl4pPr marL="2438339" lvl="3" indent="-406390" rtl="0">
              <a:lnSpc>
                <a:spcPct val="115000"/>
              </a:lnSpc>
              <a:spcBef>
                <a:spcPts val="2133"/>
              </a:spcBef>
              <a:spcAft>
                <a:spcPts val="0"/>
              </a:spcAft>
              <a:buClr>
                <a:srgbClr val="FFC800"/>
              </a:buClr>
              <a:buSzPts val="1200"/>
              <a:buFont typeface="Nunito Light"/>
              <a:buChar char="●"/>
              <a:defRPr/>
            </a:lvl4pPr>
            <a:lvl5pPr marL="3047924" lvl="4" indent="-406390" rtl="0">
              <a:lnSpc>
                <a:spcPct val="115000"/>
              </a:lnSpc>
              <a:spcBef>
                <a:spcPts val="2133"/>
              </a:spcBef>
              <a:spcAft>
                <a:spcPts val="0"/>
              </a:spcAft>
              <a:buClr>
                <a:srgbClr val="434343"/>
              </a:buClr>
              <a:buSzPts val="1200"/>
              <a:buFont typeface="Nunito Light"/>
              <a:buChar char="○"/>
              <a:defRPr/>
            </a:lvl5pPr>
            <a:lvl6pPr marL="3657509" lvl="5" indent="-406390" rtl="0">
              <a:lnSpc>
                <a:spcPct val="115000"/>
              </a:lnSpc>
              <a:spcBef>
                <a:spcPts val="2133"/>
              </a:spcBef>
              <a:spcAft>
                <a:spcPts val="0"/>
              </a:spcAft>
              <a:buClr>
                <a:srgbClr val="434343"/>
              </a:buClr>
              <a:buSzPts val="1200"/>
              <a:buFont typeface="Nunito Light"/>
              <a:buChar char="■"/>
              <a:defRPr/>
            </a:lvl6pPr>
            <a:lvl7pPr marL="4267093" lvl="6" indent="-406390" rtl="0">
              <a:lnSpc>
                <a:spcPct val="115000"/>
              </a:lnSpc>
              <a:spcBef>
                <a:spcPts val="2133"/>
              </a:spcBef>
              <a:spcAft>
                <a:spcPts val="0"/>
              </a:spcAft>
              <a:buClr>
                <a:srgbClr val="434343"/>
              </a:buClr>
              <a:buSzPts val="1200"/>
              <a:buFont typeface="Nunito Light"/>
              <a:buChar char="●"/>
              <a:defRPr/>
            </a:lvl7pPr>
            <a:lvl8pPr marL="4876678" lvl="7" indent="-406390" rtl="0">
              <a:lnSpc>
                <a:spcPct val="115000"/>
              </a:lnSpc>
              <a:spcBef>
                <a:spcPts val="2133"/>
              </a:spcBef>
              <a:spcAft>
                <a:spcPts val="0"/>
              </a:spcAft>
              <a:buClr>
                <a:srgbClr val="434343"/>
              </a:buClr>
              <a:buSzPts val="1200"/>
              <a:buFont typeface="Nunito Light"/>
              <a:buChar char="○"/>
              <a:defRPr/>
            </a:lvl8pPr>
            <a:lvl9pPr marL="5486263" lvl="8" indent="-406390" rtl="0">
              <a:lnSpc>
                <a:spcPct val="115000"/>
              </a:lnSpc>
              <a:spcBef>
                <a:spcPts val="2133"/>
              </a:spcBef>
              <a:spcAft>
                <a:spcPts val="2133"/>
              </a:spcAft>
              <a:buClr>
                <a:srgbClr val="434343"/>
              </a:buClr>
              <a:buSzPts val="1200"/>
              <a:buFont typeface="Nunito Light"/>
              <a:buChar char="■"/>
              <a:defRPr/>
            </a:lvl9pPr>
          </a:lstStyle>
          <a:p>
            <a:endParaRPr/>
          </a:p>
        </p:txBody>
      </p:sp>
    </p:spTree>
    <p:extLst>
      <p:ext uri="{BB962C8B-B14F-4D97-AF65-F5344CB8AC3E}">
        <p14:creationId xmlns:p14="http://schemas.microsoft.com/office/powerpoint/2010/main" val="1342342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C49B-8949-1033-BCF9-BE2084E67A5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15E39A8-29BB-0CB1-A7E0-0C2EA55CBF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DBFB57F-767C-1B8D-9405-5780A8355681}"/>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5" name="Footer Placeholder 4">
            <a:extLst>
              <a:ext uri="{FF2B5EF4-FFF2-40B4-BE49-F238E27FC236}">
                <a16:creationId xmlns:a16="http://schemas.microsoft.com/office/drawing/2014/main" id="{E4ACFB45-2179-14D7-7749-DC4F501462B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E538A5C-893F-1866-84C5-B3E49C3D124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24087587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2CCBE-1A9D-966A-20FF-E2203ACBF6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FB168E04-0057-B663-F09D-FC505312FC6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55AEBC-6122-EF9E-F0CB-F17470586899}"/>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5" name="Footer Placeholder 4">
            <a:extLst>
              <a:ext uri="{FF2B5EF4-FFF2-40B4-BE49-F238E27FC236}">
                <a16:creationId xmlns:a16="http://schemas.microsoft.com/office/drawing/2014/main" id="{24B52C6E-0C3E-792C-7B05-B1DDFBCBC38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A526B81-DDB2-D7C7-F0F9-67AF58368B21}"/>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72328285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378FD-5626-91B9-3114-B5F4030DA6E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06C0523-6E38-F17F-CCD4-47CED6985D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89947481-39A3-77C7-4EA6-504A2AEC37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82689E43-ECE4-D96C-311C-8E8E447E8F9C}"/>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6" name="Footer Placeholder 5">
            <a:extLst>
              <a:ext uri="{FF2B5EF4-FFF2-40B4-BE49-F238E27FC236}">
                <a16:creationId xmlns:a16="http://schemas.microsoft.com/office/drawing/2014/main" id="{22652DB6-53C8-29AA-A510-63B4CE8589F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794805D-F9FC-6A62-ADA2-9DED472B7EA3}"/>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57371844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8BA8-242C-5617-0797-2EF988F22E7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A500E11A-9773-80D2-EDA4-BD76A1F3CC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92660B-CB35-1A03-8BA1-0305F0B9F9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787103AA-4EB5-D904-0BA7-96241B60A4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D379E7-141F-ABA6-DDD1-B3783A863F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F5795A6-4AB8-BAB8-0C4A-B588388CD0DF}"/>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8" name="Footer Placeholder 7">
            <a:extLst>
              <a:ext uri="{FF2B5EF4-FFF2-40B4-BE49-F238E27FC236}">
                <a16:creationId xmlns:a16="http://schemas.microsoft.com/office/drawing/2014/main" id="{CC1C5289-3DAA-A410-108F-B8CF75C817F2}"/>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1AB9DB2-0FDE-61C2-332D-B54C863D9921}"/>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17208891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D6A9-5202-DE6F-148E-29AA29319F2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CBE331A1-7C67-924C-F3C1-3DB971029272}"/>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4" name="Footer Placeholder 3">
            <a:extLst>
              <a:ext uri="{FF2B5EF4-FFF2-40B4-BE49-F238E27FC236}">
                <a16:creationId xmlns:a16="http://schemas.microsoft.com/office/drawing/2014/main" id="{5A8D36B9-04D6-0CA3-348C-2875641A1C08}"/>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81423374-2AD2-0584-5564-7E5445198B04}"/>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90528510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D11B4B-F02E-D05E-518F-62D11D626BC6}"/>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3" name="Footer Placeholder 2">
            <a:extLst>
              <a:ext uri="{FF2B5EF4-FFF2-40B4-BE49-F238E27FC236}">
                <a16:creationId xmlns:a16="http://schemas.microsoft.com/office/drawing/2014/main" id="{5E010FC4-2975-FC99-9588-B084515C80C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70FBF7B6-0354-5037-2EB3-B976701ED089}"/>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45025330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37A5-2788-CC4C-25CD-E3FBFF4355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CEDC3052-50A0-B705-9569-B0569663D8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6CF17009-7083-F878-4AFC-3CC4E2672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D64954-2471-4856-9FC9-5CE52354374C}"/>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6" name="Footer Placeholder 5">
            <a:extLst>
              <a:ext uri="{FF2B5EF4-FFF2-40B4-BE49-F238E27FC236}">
                <a16:creationId xmlns:a16="http://schemas.microsoft.com/office/drawing/2014/main" id="{D2E97349-6FC8-0E87-C36F-A3B271A85E5D}"/>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B70485B-0B62-D1EA-159B-B9E09E64101F}"/>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1993384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EAF90-7E26-4FF2-C31F-3F2E229914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E262D3FA-B125-DF27-3C3E-8E505FD327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F2F015E-AF1B-5E52-3D43-3834AACA96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C2DCC0-0FDA-991B-D1F7-C5181025F279}"/>
              </a:ext>
            </a:extLst>
          </p:cNvPr>
          <p:cNvSpPr>
            <a:spLocks noGrp="1"/>
          </p:cNvSpPr>
          <p:nvPr>
            <p:ph type="dt" sz="half" idx="10"/>
          </p:nvPr>
        </p:nvSpPr>
        <p:spPr/>
        <p:txBody>
          <a:bodyPr/>
          <a:lstStyle/>
          <a:p>
            <a:fld id="{C2D9D11F-3A7F-4065-8CC0-45158412E8E5}" type="datetimeFigureOut">
              <a:rPr lang="en-SG" smtClean="0"/>
              <a:t>22/8/2025</a:t>
            </a:fld>
            <a:endParaRPr lang="en-SG"/>
          </a:p>
        </p:txBody>
      </p:sp>
      <p:sp>
        <p:nvSpPr>
          <p:cNvPr id="6" name="Footer Placeholder 5">
            <a:extLst>
              <a:ext uri="{FF2B5EF4-FFF2-40B4-BE49-F238E27FC236}">
                <a16:creationId xmlns:a16="http://schemas.microsoft.com/office/drawing/2014/main" id="{974AED55-EA4B-C6AD-2087-280FF57EC90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B625490-FC2C-994F-9566-383025B26F32}"/>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93941554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14B2E5-916C-4E53-EC31-5AB0BEA4B8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F5DE008-2F2D-340C-CEDF-032A1FA733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C69DA28-B901-F00F-50FA-084425F5C6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D9D11F-3A7F-4065-8CC0-45158412E8E5}" type="datetimeFigureOut">
              <a:rPr lang="en-SG" smtClean="0"/>
              <a:t>22/8/2025</a:t>
            </a:fld>
            <a:endParaRPr lang="en-SG"/>
          </a:p>
        </p:txBody>
      </p:sp>
      <p:sp>
        <p:nvSpPr>
          <p:cNvPr id="5" name="Footer Placeholder 4">
            <a:extLst>
              <a:ext uri="{FF2B5EF4-FFF2-40B4-BE49-F238E27FC236}">
                <a16:creationId xmlns:a16="http://schemas.microsoft.com/office/drawing/2014/main" id="{2FA9503C-03A7-5A85-9831-497CA056CB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316DAD5B-0295-E080-F048-8EBBCEE856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48213149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0" name="Rectangle 106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rticle | A Jungle in the Greenhouse: Jewel at Changi Airport in Singapore">
            <a:extLst>
              <a:ext uri="{FF2B5EF4-FFF2-40B4-BE49-F238E27FC236}">
                <a16:creationId xmlns:a16="http://schemas.microsoft.com/office/drawing/2014/main" id="{77546597-9B2D-2DE2-4B28-B0DDBDA673E3}"/>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t="8231" r="-1" b="1745"/>
          <a:stretch>
            <a:fillRect/>
          </a:stretch>
        </p:blipFill>
        <p:spPr bwMode="auto">
          <a:xfrm>
            <a:off x="20" y="10"/>
            <a:ext cx="1218893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13697E5-CFA2-5C71-9A73-DE959FF43456}"/>
              </a:ext>
            </a:extLst>
          </p:cNvPr>
          <p:cNvSpPr>
            <a:spLocks noGrp="1"/>
          </p:cNvSpPr>
          <p:nvPr>
            <p:ph type="ctrTitle"/>
          </p:nvPr>
        </p:nvSpPr>
        <p:spPr>
          <a:xfrm>
            <a:off x="1524000" y="1122363"/>
            <a:ext cx="9144000" cy="3063240"/>
          </a:xfrm>
        </p:spPr>
        <p:txBody>
          <a:bodyPr>
            <a:normAutofit/>
          </a:bodyPr>
          <a:lstStyle/>
          <a:p>
            <a:r>
              <a:rPr lang="en-SG" sz="6600">
                <a:solidFill>
                  <a:schemeClr val="bg1"/>
                </a:solidFill>
              </a:rPr>
              <a:t>Greenhouse Cyber-Physical System </a:t>
            </a:r>
          </a:p>
        </p:txBody>
      </p:sp>
      <p:sp>
        <p:nvSpPr>
          <p:cNvPr id="3" name="Subtitle 2">
            <a:extLst>
              <a:ext uri="{FF2B5EF4-FFF2-40B4-BE49-F238E27FC236}">
                <a16:creationId xmlns:a16="http://schemas.microsoft.com/office/drawing/2014/main" id="{C50B87BF-EA04-4B61-6711-05AD5B8A8FE8}"/>
              </a:ext>
            </a:extLst>
          </p:cNvPr>
          <p:cNvSpPr>
            <a:spLocks noGrp="1"/>
          </p:cNvSpPr>
          <p:nvPr>
            <p:ph type="subTitle" idx="1"/>
          </p:nvPr>
        </p:nvSpPr>
        <p:spPr>
          <a:xfrm>
            <a:off x="1527048" y="4599432"/>
            <a:ext cx="9144000" cy="1536192"/>
          </a:xfrm>
        </p:spPr>
        <p:txBody>
          <a:bodyPr vert="horz" lIns="91440" tIns="45720" rIns="91440" bIns="45720" rtlCol="0">
            <a:normAutofit/>
          </a:bodyPr>
          <a:lstStyle/>
          <a:p>
            <a:r>
              <a:rPr lang="en-SG" dirty="0">
                <a:solidFill>
                  <a:schemeClr val="bg1"/>
                </a:solidFill>
              </a:rPr>
              <a:t>By </a:t>
            </a:r>
          </a:p>
          <a:p>
            <a:r>
              <a:rPr lang="en-SG" dirty="0">
                <a:solidFill>
                  <a:schemeClr val="bg1"/>
                </a:solidFill>
              </a:rPr>
              <a:t>Abhilasha Mohapatra, Reddi Ashish, Vidwaan Krishnan Siddharth</a:t>
            </a:r>
          </a:p>
        </p:txBody>
      </p:sp>
      <p:sp>
        <p:nvSpPr>
          <p:cNvPr id="107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D51509E-E7E1-5F60-57F2-B346FACA940B}"/>
              </a:ext>
            </a:extLst>
          </p:cNvPr>
          <p:cNvSpPr>
            <a:spLocks noGrp="1"/>
          </p:cNvSpPr>
          <p:nvPr>
            <p:ph type="sldNum" sz="quarter" idx="12"/>
          </p:nvPr>
        </p:nvSpPr>
        <p:spPr>
          <a:xfrm>
            <a:off x="8610600" y="6356350"/>
            <a:ext cx="2743200" cy="365125"/>
          </a:xfrm>
        </p:spPr>
        <p:txBody>
          <a:bodyPr>
            <a:normAutofit/>
          </a:bodyPr>
          <a:lstStyle/>
          <a:p>
            <a:pPr>
              <a:spcAft>
                <a:spcPts val="600"/>
              </a:spcAft>
            </a:pPr>
            <a:fld id="{00000000-1234-1234-1234-123412341234}" type="slidenum">
              <a:rPr lang="en">
                <a:solidFill>
                  <a:srgbClr val="FFFFFF"/>
                </a:solidFill>
              </a:rPr>
              <a:pPr>
                <a:spcAft>
                  <a:spcPts val="600"/>
                </a:spcAft>
              </a:pPr>
              <a:t>1</a:t>
            </a:fld>
            <a:endParaRPr lang="en">
              <a:solidFill>
                <a:srgbClr val="FFFFFF"/>
              </a:solidFill>
            </a:endParaRPr>
          </a:p>
        </p:txBody>
      </p:sp>
    </p:spTree>
    <p:extLst>
      <p:ext uri="{BB962C8B-B14F-4D97-AF65-F5344CB8AC3E}">
        <p14:creationId xmlns:p14="http://schemas.microsoft.com/office/powerpoint/2010/main" val="122814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eenhouse in a backyard&#10;&#10;AI-generated content may be incorrect.">
            <a:extLst>
              <a:ext uri="{FF2B5EF4-FFF2-40B4-BE49-F238E27FC236}">
                <a16:creationId xmlns:a16="http://schemas.microsoft.com/office/drawing/2014/main" id="{6D122959-D23E-EEB6-B47D-74ACBE5416EA}"/>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b="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7D86C5E1-8D02-05F8-4E08-C7F82375C81F}"/>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000">
                <a:solidFill>
                  <a:schemeClr val="bg1"/>
                </a:solidFill>
              </a:rPr>
              <a:t>Python Implementation - Frontend</a:t>
            </a:r>
          </a:p>
        </p:txBody>
      </p:sp>
      <p:sp>
        <p:nvSpPr>
          <p:cNvPr id="2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B9D27A3-6D08-DAB4-44FB-ED5D371CADC3}"/>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10</a:t>
            </a:fld>
            <a:endParaRPr lang="en-US">
              <a:solidFill>
                <a:srgbClr val="FFFFFF"/>
              </a:solidFill>
              <a:latin typeface="Calibri" panose="020F0502020204030204"/>
            </a:endParaRPr>
          </a:p>
        </p:txBody>
      </p:sp>
      <p:pic>
        <p:nvPicPr>
          <p:cNvPr id="11" name="Picture 10">
            <a:extLst>
              <a:ext uri="{FF2B5EF4-FFF2-40B4-BE49-F238E27FC236}">
                <a16:creationId xmlns:a16="http://schemas.microsoft.com/office/drawing/2014/main" id="{E59DE627-3E61-2115-6A59-CEDA5B04BD59}"/>
              </a:ext>
            </a:extLst>
          </p:cNvPr>
          <p:cNvPicPr>
            <a:picLocks noChangeAspect="1"/>
          </p:cNvPicPr>
          <p:nvPr/>
        </p:nvPicPr>
        <p:blipFill>
          <a:blip r:embed="rId4"/>
          <a:stretch>
            <a:fillRect/>
          </a:stretch>
        </p:blipFill>
        <p:spPr>
          <a:xfrm>
            <a:off x="5820906" y="2257043"/>
            <a:ext cx="6206720" cy="2965126"/>
          </a:xfrm>
          <a:prstGeom prst="rect">
            <a:avLst/>
          </a:prstGeom>
        </p:spPr>
      </p:pic>
      <p:sp>
        <p:nvSpPr>
          <p:cNvPr id="13" name="Text Placeholder 3">
            <a:extLst>
              <a:ext uri="{FF2B5EF4-FFF2-40B4-BE49-F238E27FC236}">
                <a16:creationId xmlns:a16="http://schemas.microsoft.com/office/drawing/2014/main" id="{9120DEC7-DE47-8C33-BD3E-F4A61CE81F16}"/>
              </a:ext>
            </a:extLst>
          </p:cNvPr>
          <p:cNvSpPr txBox="1">
            <a:spLocks/>
          </p:cNvSpPr>
          <p:nvPr/>
        </p:nvSpPr>
        <p:spPr>
          <a:xfrm>
            <a:off x="838200" y="2055803"/>
            <a:ext cx="4913061" cy="4176897"/>
          </a:xfrm>
          <a:prstGeom prst="rect">
            <a:avLst/>
          </a:prstGeom>
        </p:spPr>
        <p:txBody>
          <a:bodyPr spcFirstLastPara="1" vert="horz" wrap="square" lIns="91440" tIns="45720" rIns="91440" bIns="45720" rtlCol="0" anchor="t" anchorCtr="0">
            <a:normAutofit lnSpcReduction="10000"/>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Font typeface="Nunito Light"/>
              <a:buNone/>
              <a:defRPr/>
            </a:pPr>
            <a:r>
              <a:rPr lang="en-US" sz="1600">
                <a:solidFill>
                  <a:schemeClr val="bg1"/>
                </a:solidFill>
                <a:sym typeface="Mulish"/>
              </a:rPr>
              <a:t>Using PySide, we developed a front-end that provides a SCADA-style interface to monitor the greenhouse system in real time. The dashboard displays key sensor readings and actuator states, giving a clear view of current system performance.</a:t>
            </a:r>
          </a:p>
          <a:p>
            <a:pPr marL="0" indent="0">
              <a:spcAft>
                <a:spcPts val="600"/>
              </a:spcAft>
              <a:buClr>
                <a:srgbClr val="5C5C5F"/>
              </a:buClr>
              <a:buFont typeface="Nunito Light"/>
              <a:buNone/>
              <a:defRPr/>
            </a:pPr>
            <a:endParaRPr lang="en-US" sz="1600">
              <a:solidFill>
                <a:schemeClr val="bg1"/>
              </a:solidFill>
              <a:sym typeface="Mulish"/>
            </a:endParaRPr>
          </a:p>
          <a:p>
            <a:pPr marL="0" indent="0">
              <a:spcAft>
                <a:spcPts val="600"/>
              </a:spcAft>
              <a:buClr>
                <a:srgbClr val="5C5C5F"/>
              </a:buClr>
              <a:buFont typeface="Nunito Light"/>
              <a:buNone/>
              <a:defRPr/>
            </a:pPr>
            <a:r>
              <a:rPr lang="en-US" sz="1600">
                <a:solidFill>
                  <a:schemeClr val="bg1"/>
                </a:solidFill>
                <a:sym typeface="Mulish"/>
              </a:rPr>
              <a:t>Key Features:</a:t>
            </a:r>
          </a:p>
          <a:p>
            <a:pPr marL="285750" indent="-285750">
              <a:spcAft>
                <a:spcPts val="600"/>
              </a:spcAft>
              <a:buClr>
                <a:srgbClr val="5C5C5F"/>
              </a:buClr>
              <a:defRPr/>
            </a:pPr>
            <a:r>
              <a:rPr lang="en-US" sz="1600">
                <a:solidFill>
                  <a:schemeClr val="bg1"/>
                </a:solidFill>
                <a:sym typeface="Mulish"/>
              </a:rPr>
              <a:t>Override Controls – apply fixed values or ranges to test system behavior. These controls are also used to simulate Override Attacks, where false values are forced into the system.</a:t>
            </a:r>
          </a:p>
          <a:p>
            <a:pPr marL="0" indent="0">
              <a:spcAft>
                <a:spcPts val="600"/>
              </a:spcAft>
              <a:buClr>
                <a:srgbClr val="5C5C5F"/>
              </a:buClr>
              <a:buFont typeface="Nunito Light"/>
              <a:buNone/>
              <a:defRPr/>
            </a:pPr>
            <a:endParaRPr lang="en-US" sz="1600">
              <a:solidFill>
                <a:schemeClr val="bg1"/>
              </a:solidFill>
              <a:sym typeface="Mulish"/>
            </a:endParaRPr>
          </a:p>
          <a:p>
            <a:pPr marL="0" indent="0">
              <a:spcAft>
                <a:spcPts val="600"/>
              </a:spcAft>
              <a:buClr>
                <a:srgbClr val="5C5C5F"/>
              </a:buClr>
              <a:buFont typeface="Nunito Light"/>
              <a:buNone/>
              <a:defRPr/>
            </a:pPr>
            <a:r>
              <a:rPr lang="en-US" sz="1600">
                <a:solidFill>
                  <a:schemeClr val="bg1"/>
                </a:solidFill>
                <a:sym typeface="Mulish"/>
              </a:rPr>
              <a:t>This front-end bridges system operations with monitoring, making it easier to visualize, control, and experiment with the greenhouse environment while also demonstrating how attacks can be carried out and detected.</a:t>
            </a:r>
          </a:p>
        </p:txBody>
      </p:sp>
    </p:spTree>
    <p:extLst>
      <p:ext uri="{BB962C8B-B14F-4D97-AF65-F5344CB8AC3E}">
        <p14:creationId xmlns:p14="http://schemas.microsoft.com/office/powerpoint/2010/main" val="385109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een house with plants and a glass roof&#10;&#10;AI-generated content may be incorrect.">
            <a:extLst>
              <a:ext uri="{FF2B5EF4-FFF2-40B4-BE49-F238E27FC236}">
                <a16:creationId xmlns:a16="http://schemas.microsoft.com/office/drawing/2014/main" id="{0DF9E858-F7EE-D63C-1307-9687ECEE9F07}"/>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9439" b="15561"/>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3035F68E-E262-860B-F09E-FA2218D7DE75}"/>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Python Implementation - Frontend</a:t>
            </a:r>
          </a:p>
        </p:txBody>
      </p:sp>
      <p:sp>
        <p:nvSpPr>
          <p:cNvPr id="18"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D5DF41F0-3E95-8C63-ED0B-B9BD6F350AA3}"/>
              </a:ext>
            </a:extLst>
          </p:cNvPr>
          <p:cNvSpPr>
            <a:spLocks noGrp="1"/>
          </p:cNvSpPr>
          <p:nvPr>
            <p:ph type="body" idx="1"/>
          </p:nvPr>
        </p:nvSpPr>
        <p:spPr>
          <a:xfrm>
            <a:off x="838199" y="2055803"/>
            <a:ext cx="5427123" cy="4176897"/>
          </a:xfrm>
        </p:spPr>
        <p:txBody>
          <a:bodyPr vert="horz" lIns="91440" tIns="45720" rIns="91440" bIns="45720" rtlCol="0">
            <a:noAutofit/>
          </a:bodyPr>
          <a:lstStyle/>
          <a:p>
            <a:pPr marL="237061" indent="-228600">
              <a:spcAft>
                <a:spcPts val="600"/>
              </a:spcAft>
              <a:buFont typeface="Arial" panose="020B0604020202020204" pitchFamily="34" charset="0"/>
              <a:buChar char="•"/>
            </a:pPr>
            <a:r>
              <a:rPr lang="en-US" sz="1600">
                <a:solidFill>
                  <a:schemeClr val="bg1"/>
                </a:solidFill>
              </a:rPr>
              <a:t>We have a Subscribe/Duplicate tab built into the GUI, functioning like a “recording button.” Rather than creating a new network feed, it listens to the live data stream from the collector. </a:t>
            </a:r>
          </a:p>
          <a:p>
            <a:pPr marL="237061" indent="-228600">
              <a:spcAft>
                <a:spcPts val="600"/>
              </a:spcAft>
              <a:buFont typeface="Arial" panose="020B0604020202020204" pitchFamily="34" charset="0"/>
              <a:buChar char="•"/>
            </a:pPr>
            <a:endParaRPr lang="en-US" sz="1600">
              <a:solidFill>
                <a:schemeClr val="bg1"/>
              </a:solidFill>
            </a:endParaRPr>
          </a:p>
          <a:p>
            <a:pPr marL="237061" indent="-228600">
              <a:spcAft>
                <a:spcPts val="600"/>
              </a:spcAft>
              <a:buFont typeface="Arial" panose="020B0604020202020204" pitchFamily="34" charset="0"/>
              <a:buChar char="•"/>
            </a:pPr>
            <a:r>
              <a:rPr lang="en-US" sz="1600">
                <a:solidFill>
                  <a:schemeClr val="bg1"/>
                </a:solidFill>
              </a:rPr>
              <a:t>Users can open a 5-minute or 10-minute capture window, during which all incoming sensor and actuator packets are duplicated into a separate </a:t>
            </a:r>
            <a:r>
              <a:rPr lang="en-US" sz="1600" err="1">
                <a:solidFill>
                  <a:schemeClr val="bg1"/>
                </a:solidFill>
              </a:rPr>
              <a:t>InfluxDB</a:t>
            </a:r>
            <a:r>
              <a:rPr lang="en-US" sz="1600">
                <a:solidFill>
                  <a:schemeClr val="bg1"/>
                </a:solidFill>
              </a:rPr>
              <a:t> measurement (e.g., greenhouse_room_2). This creates a labeled dataset for training or demos without affecting the main live feed. </a:t>
            </a:r>
          </a:p>
          <a:p>
            <a:pPr marL="237061" indent="-228600">
              <a:spcAft>
                <a:spcPts val="600"/>
              </a:spcAft>
              <a:buFont typeface="Arial" panose="020B0604020202020204" pitchFamily="34" charset="0"/>
              <a:buChar char="•"/>
            </a:pPr>
            <a:endParaRPr lang="en-US" sz="1600">
              <a:solidFill>
                <a:schemeClr val="bg1"/>
              </a:solidFill>
            </a:endParaRPr>
          </a:p>
          <a:p>
            <a:pPr marL="237061" indent="-228600">
              <a:spcAft>
                <a:spcPts val="600"/>
              </a:spcAft>
              <a:buFont typeface="Arial" panose="020B0604020202020204" pitchFamily="34" charset="0"/>
              <a:buChar char="•"/>
            </a:pPr>
            <a:r>
              <a:rPr lang="en-US" sz="1600">
                <a:solidFill>
                  <a:schemeClr val="bg1"/>
                </a:solidFill>
              </a:rPr>
              <a:t>The approach keeps the system safe and simple: no extra ports or external tools are needed—just duplication of the existing live packets.</a:t>
            </a:r>
          </a:p>
        </p:txBody>
      </p:sp>
      <p:sp>
        <p:nvSpPr>
          <p:cNvPr id="2" name="Slide Number Placeholder 1">
            <a:extLst>
              <a:ext uri="{FF2B5EF4-FFF2-40B4-BE49-F238E27FC236}">
                <a16:creationId xmlns:a16="http://schemas.microsoft.com/office/drawing/2014/main" id="{A62ED5CB-54F2-087E-9D0E-F444D957DDB4}"/>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11</a:t>
            </a:fld>
            <a:endParaRPr lang="en-US">
              <a:solidFill>
                <a:srgbClr val="FFFFFF"/>
              </a:solidFill>
              <a:latin typeface="Calibri" panose="020F0502020204030204"/>
            </a:endParaRPr>
          </a:p>
        </p:txBody>
      </p:sp>
      <p:pic>
        <p:nvPicPr>
          <p:cNvPr id="13" name="Picture 12">
            <a:extLst>
              <a:ext uri="{FF2B5EF4-FFF2-40B4-BE49-F238E27FC236}">
                <a16:creationId xmlns:a16="http://schemas.microsoft.com/office/drawing/2014/main" id="{87BA6AA6-BEA4-F207-7278-B5FC7FA20919}"/>
              </a:ext>
            </a:extLst>
          </p:cNvPr>
          <p:cNvPicPr>
            <a:picLocks noChangeAspect="1"/>
          </p:cNvPicPr>
          <p:nvPr/>
        </p:nvPicPr>
        <p:blipFill>
          <a:blip r:embed="rId3"/>
          <a:stretch>
            <a:fillRect/>
          </a:stretch>
        </p:blipFill>
        <p:spPr>
          <a:xfrm>
            <a:off x="6305750" y="2577560"/>
            <a:ext cx="5704973" cy="2580608"/>
          </a:xfrm>
          <a:prstGeom prst="rect">
            <a:avLst/>
          </a:prstGeom>
        </p:spPr>
      </p:pic>
    </p:spTree>
    <p:extLst>
      <p:ext uri="{BB962C8B-B14F-4D97-AF65-F5344CB8AC3E}">
        <p14:creationId xmlns:p14="http://schemas.microsoft.com/office/powerpoint/2010/main" val="131973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greenhouse with plants and trees&#10;&#10;AI-generated content may be incorrect.">
            <a:extLst>
              <a:ext uri="{FF2B5EF4-FFF2-40B4-BE49-F238E27FC236}">
                <a16:creationId xmlns:a16="http://schemas.microsoft.com/office/drawing/2014/main" id="{50478720-A0A7-7C3C-721E-3F5C3F71F6F0}"/>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b="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4E5ED03C-CFEA-79DC-0E51-FE8949045773}"/>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4600">
                <a:solidFill>
                  <a:schemeClr val="bg1"/>
                </a:solidFill>
              </a:rPr>
              <a:t>Python Implementation – </a:t>
            </a:r>
            <a:r>
              <a:rPr lang="en-US" sz="4600" err="1">
                <a:solidFill>
                  <a:schemeClr val="bg1"/>
                </a:solidFill>
              </a:rPr>
              <a:t>InfluxDB</a:t>
            </a:r>
          </a:p>
        </p:txBody>
      </p:sp>
      <p:sp>
        <p:nvSpPr>
          <p:cNvPr id="20"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39245258-76C2-D60C-F3A1-68B06C1EC1AB}"/>
              </a:ext>
            </a:extLst>
          </p:cNvPr>
          <p:cNvSpPr>
            <a:spLocks noGrp="1"/>
          </p:cNvSpPr>
          <p:nvPr>
            <p:ph type="body" idx="1"/>
          </p:nvPr>
        </p:nvSpPr>
        <p:spPr>
          <a:xfrm>
            <a:off x="838199" y="2004446"/>
            <a:ext cx="6249977" cy="4252572"/>
          </a:xfrm>
        </p:spPr>
        <p:txBody>
          <a:bodyPr vert="horz" lIns="91440" tIns="45720" rIns="91440" bIns="45720" rtlCol="0">
            <a:normAutofit fontScale="85000" lnSpcReduction="20000"/>
          </a:bodyPr>
          <a:lstStyle/>
          <a:p>
            <a:pPr marL="8255" indent="0">
              <a:spcAft>
                <a:spcPts val="600"/>
              </a:spcAft>
              <a:buNone/>
            </a:pPr>
            <a:r>
              <a:rPr lang="en-US" sz="2200">
                <a:solidFill>
                  <a:schemeClr val="bg1"/>
                </a:solidFill>
              </a:rPr>
              <a:t>The greenhouse system streams sensor and actuator data through a real-time </a:t>
            </a:r>
            <a:r>
              <a:rPr lang="en-US" sz="2200" err="1">
                <a:solidFill>
                  <a:schemeClr val="bg1"/>
                </a:solidFill>
              </a:rPr>
              <a:t>InfluxDB</a:t>
            </a:r>
            <a:r>
              <a:rPr lang="en-US" sz="2200">
                <a:solidFill>
                  <a:schemeClr val="bg1"/>
                </a:solidFill>
              </a:rPr>
              <a:t> pipeline. Each Python PLC (Temperature, Light, Moisture, CO₂) generates readings every second, which are collected by plc1_collector.py. The collector merges these into a single packet and attaches alerts for threshold violations.</a:t>
            </a:r>
            <a:endParaRPr lang="en-US">
              <a:solidFill>
                <a:schemeClr val="bg1"/>
              </a:solidFill>
            </a:endParaRPr>
          </a:p>
          <a:p>
            <a:pPr marL="608965" indent="-228600">
              <a:spcAft>
                <a:spcPts val="600"/>
              </a:spcAft>
              <a:buFont typeface="Arial" panose="020B0604020202020204" pitchFamily="34" charset="0"/>
              <a:buChar char="•"/>
            </a:pPr>
            <a:endParaRPr lang="en-US" sz="2200">
              <a:solidFill>
                <a:schemeClr val="bg1"/>
              </a:solidFill>
            </a:endParaRPr>
          </a:p>
          <a:p>
            <a:pPr marL="8255" indent="0">
              <a:spcAft>
                <a:spcPts val="600"/>
              </a:spcAft>
              <a:buNone/>
            </a:pPr>
            <a:r>
              <a:rPr lang="en-US" sz="2200">
                <a:solidFill>
                  <a:schemeClr val="bg1"/>
                </a:solidFill>
              </a:rPr>
              <a:t>These packets are pushed to </a:t>
            </a:r>
            <a:r>
              <a:rPr lang="en-US" sz="2200" err="1">
                <a:solidFill>
                  <a:schemeClr val="bg1"/>
                </a:solidFill>
              </a:rPr>
              <a:t>InfluxDB</a:t>
            </a:r>
            <a:r>
              <a:rPr lang="en-US" sz="2200">
                <a:solidFill>
                  <a:schemeClr val="bg1"/>
                </a:solidFill>
              </a:rPr>
              <a:t> at high frequency, tagged by location (e.g., greenhouse_room_1) and including all sensor, actuator, and alert fields. Grafana reads directly from </a:t>
            </a:r>
            <a:r>
              <a:rPr lang="en-US" sz="2200" err="1">
                <a:solidFill>
                  <a:schemeClr val="bg1"/>
                </a:solidFill>
              </a:rPr>
              <a:t>InfluxDB</a:t>
            </a:r>
            <a:r>
              <a:rPr lang="en-US" sz="2200">
                <a:solidFill>
                  <a:schemeClr val="bg1"/>
                </a:solidFill>
              </a:rPr>
              <a:t> to provide live dashboards and historical analysis.</a:t>
            </a:r>
          </a:p>
          <a:p>
            <a:pPr marL="236855" indent="-228600">
              <a:spcAft>
                <a:spcPts val="600"/>
              </a:spcAft>
              <a:buFont typeface="Arial" panose="020B0604020202020204" pitchFamily="34" charset="0"/>
              <a:buChar char="•"/>
            </a:pPr>
            <a:endParaRPr lang="en-US" sz="2200">
              <a:solidFill>
                <a:schemeClr val="bg1"/>
              </a:solidFill>
            </a:endParaRPr>
          </a:p>
          <a:p>
            <a:pPr marL="8255" indent="0">
              <a:spcAft>
                <a:spcPts val="600"/>
              </a:spcAft>
              <a:buNone/>
            </a:pPr>
            <a:r>
              <a:rPr lang="en-US" sz="2200">
                <a:solidFill>
                  <a:schemeClr val="bg1"/>
                </a:solidFill>
              </a:rPr>
              <a:t>For demonstrations or machine learning, the </a:t>
            </a:r>
            <a:r>
              <a:rPr lang="en-US" sz="2200" err="1">
                <a:solidFill>
                  <a:schemeClr val="bg1"/>
                </a:solidFill>
              </a:rPr>
              <a:t>PySide</a:t>
            </a:r>
            <a:r>
              <a:rPr lang="en-US" sz="2200">
                <a:solidFill>
                  <a:schemeClr val="bg1"/>
                </a:solidFill>
              </a:rPr>
              <a:t> GUI can duplicate the live stream into a separate measurement (e.g., greenhouse_room_2) for short 5–10 minutes session, creating labeled datasets without interrupting the main feed.</a:t>
            </a:r>
          </a:p>
        </p:txBody>
      </p:sp>
      <p:sp>
        <p:nvSpPr>
          <p:cNvPr id="2" name="Slide Number Placeholder 1">
            <a:extLst>
              <a:ext uri="{FF2B5EF4-FFF2-40B4-BE49-F238E27FC236}">
                <a16:creationId xmlns:a16="http://schemas.microsoft.com/office/drawing/2014/main" id="{CB3C16D1-C4F9-068E-69C7-5B73515EA292}"/>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12</a:t>
            </a:fld>
            <a:endParaRPr lang="en-US">
              <a:solidFill>
                <a:srgbClr val="FFFFFF"/>
              </a:solidFill>
              <a:latin typeface="Calibri" panose="020F0502020204030204"/>
            </a:endParaRPr>
          </a:p>
        </p:txBody>
      </p:sp>
      <p:pic>
        <p:nvPicPr>
          <p:cNvPr id="14" name="Picture 13">
            <a:extLst>
              <a:ext uri="{FF2B5EF4-FFF2-40B4-BE49-F238E27FC236}">
                <a16:creationId xmlns:a16="http://schemas.microsoft.com/office/drawing/2014/main" id="{05F37CDA-8E6F-3E4D-6BC0-EF9481B59082}"/>
              </a:ext>
            </a:extLst>
          </p:cNvPr>
          <p:cNvPicPr>
            <a:picLocks noChangeAspect="1"/>
          </p:cNvPicPr>
          <p:nvPr/>
        </p:nvPicPr>
        <p:blipFill>
          <a:blip r:embed="rId3"/>
          <a:stretch>
            <a:fillRect/>
          </a:stretch>
        </p:blipFill>
        <p:spPr>
          <a:xfrm>
            <a:off x="7088176" y="2480116"/>
            <a:ext cx="4995913" cy="2774216"/>
          </a:xfrm>
          <a:prstGeom prst="rect">
            <a:avLst/>
          </a:prstGeom>
        </p:spPr>
      </p:pic>
    </p:spTree>
    <p:extLst>
      <p:ext uri="{BB962C8B-B14F-4D97-AF65-F5344CB8AC3E}">
        <p14:creationId xmlns:p14="http://schemas.microsoft.com/office/powerpoint/2010/main" val="1706970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green leaves&#10;&#10;AI-generated content may be incorrect.">
            <a:extLst>
              <a:ext uri="{FF2B5EF4-FFF2-40B4-BE49-F238E27FC236}">
                <a16:creationId xmlns:a16="http://schemas.microsoft.com/office/drawing/2014/main" id="{C08D4B01-EABF-DD44-DF20-886A070186C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8375" b="7356"/>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6503DD44-C45B-9E1E-A0FC-6CAD9E94316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4600">
                <a:solidFill>
                  <a:schemeClr val="bg1"/>
                </a:solidFill>
              </a:rPr>
              <a:t>Python Implementation – Grafana</a:t>
            </a:r>
          </a:p>
        </p:txBody>
      </p:sp>
      <p:sp>
        <p:nvSpPr>
          <p:cNvPr id="1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1C9CC47-7E5B-B0A1-EE34-45E0A666B9CC}"/>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13</a:t>
            </a:fld>
            <a:endParaRPr lang="en-US">
              <a:solidFill>
                <a:srgbClr val="FFFFFF"/>
              </a:solidFill>
              <a:latin typeface="Calibri" panose="020F0502020204030204"/>
            </a:endParaRPr>
          </a:p>
        </p:txBody>
      </p:sp>
      <p:pic>
        <p:nvPicPr>
          <p:cNvPr id="12" name="Picture 11">
            <a:extLst>
              <a:ext uri="{FF2B5EF4-FFF2-40B4-BE49-F238E27FC236}">
                <a16:creationId xmlns:a16="http://schemas.microsoft.com/office/drawing/2014/main" id="{4C222269-C227-EBC6-F3B2-87662F9D2333}"/>
              </a:ext>
            </a:extLst>
          </p:cNvPr>
          <p:cNvPicPr>
            <a:picLocks noChangeAspect="1"/>
          </p:cNvPicPr>
          <p:nvPr/>
        </p:nvPicPr>
        <p:blipFill>
          <a:blip r:embed="rId3"/>
          <a:stretch>
            <a:fillRect/>
          </a:stretch>
        </p:blipFill>
        <p:spPr>
          <a:xfrm>
            <a:off x="7777920" y="1956057"/>
            <a:ext cx="2387686" cy="2188103"/>
          </a:xfrm>
          <a:prstGeom prst="rect">
            <a:avLst/>
          </a:prstGeom>
        </p:spPr>
      </p:pic>
      <p:pic>
        <p:nvPicPr>
          <p:cNvPr id="11" name="Picture 10">
            <a:extLst>
              <a:ext uri="{FF2B5EF4-FFF2-40B4-BE49-F238E27FC236}">
                <a16:creationId xmlns:a16="http://schemas.microsoft.com/office/drawing/2014/main" id="{94510E16-6AC3-5D71-0742-6A1EBD216C15}"/>
              </a:ext>
            </a:extLst>
          </p:cNvPr>
          <p:cNvPicPr>
            <a:picLocks noChangeAspect="1"/>
          </p:cNvPicPr>
          <p:nvPr/>
        </p:nvPicPr>
        <p:blipFill>
          <a:blip r:embed="rId4"/>
          <a:stretch>
            <a:fillRect/>
          </a:stretch>
        </p:blipFill>
        <p:spPr>
          <a:xfrm>
            <a:off x="8971763" y="4064181"/>
            <a:ext cx="2387686" cy="2189717"/>
          </a:xfrm>
          <a:prstGeom prst="rect">
            <a:avLst/>
          </a:prstGeom>
        </p:spPr>
      </p:pic>
      <p:sp>
        <p:nvSpPr>
          <p:cNvPr id="13" name="Text Placeholder 3">
            <a:extLst>
              <a:ext uri="{FF2B5EF4-FFF2-40B4-BE49-F238E27FC236}">
                <a16:creationId xmlns:a16="http://schemas.microsoft.com/office/drawing/2014/main" id="{0F677570-0721-AECE-348C-1EB6536AA102}"/>
              </a:ext>
            </a:extLst>
          </p:cNvPr>
          <p:cNvSpPr txBox="1">
            <a:spLocks/>
          </p:cNvSpPr>
          <p:nvPr/>
        </p:nvSpPr>
        <p:spPr>
          <a:xfrm>
            <a:off x="832550" y="2077001"/>
            <a:ext cx="6797959" cy="4279349"/>
          </a:xfrm>
          <a:prstGeom prst="rect">
            <a:avLst/>
          </a:prstGeom>
        </p:spPr>
        <p:txBody>
          <a:bodyPr spcFirstLastPara="1" vert="horz" wrap="square" lIns="91440" tIns="45720" rIns="91440" bIns="45720" rtlCol="0" anchor="t"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Font typeface="Nunito Light"/>
              <a:buNone/>
              <a:defRPr/>
            </a:pPr>
            <a:r>
              <a:rPr lang="en-US" sz="1600">
                <a:solidFill>
                  <a:schemeClr val="bg1"/>
                </a:solidFill>
                <a:sym typeface="Mulish"/>
              </a:rPr>
              <a:t>Grafana is used to monitor and visualize the greenhouse system in real time, connecting directly to </a:t>
            </a:r>
            <a:r>
              <a:rPr lang="en-US" sz="1600" err="1">
                <a:solidFill>
                  <a:schemeClr val="bg1"/>
                </a:solidFill>
                <a:sym typeface="Mulish"/>
              </a:rPr>
              <a:t>InfluxDB</a:t>
            </a:r>
            <a:r>
              <a:rPr lang="en-US" sz="1600">
                <a:solidFill>
                  <a:schemeClr val="bg1"/>
                </a:solidFill>
                <a:sym typeface="Mulish"/>
              </a:rPr>
              <a:t> as its data source. It pulls sensor and actuator data including temperature, light, moisture, CO₂, and alerts and supports filtering by location tags for individual greenhouses.</a:t>
            </a:r>
          </a:p>
          <a:p>
            <a:pPr marL="0" indent="0">
              <a:spcAft>
                <a:spcPts val="600"/>
              </a:spcAft>
              <a:buClr>
                <a:srgbClr val="5C5C5F"/>
              </a:buClr>
              <a:buFont typeface="Nunito Light"/>
              <a:buNone/>
              <a:defRPr/>
            </a:pPr>
            <a:endParaRPr lang="en-US" sz="1600">
              <a:solidFill>
                <a:schemeClr val="bg1"/>
              </a:solidFill>
              <a:sym typeface="Mulish"/>
            </a:endParaRPr>
          </a:p>
          <a:p>
            <a:pPr marL="0" indent="0">
              <a:spcAft>
                <a:spcPts val="600"/>
              </a:spcAft>
              <a:buClr>
                <a:srgbClr val="5C5C5F"/>
              </a:buClr>
              <a:buFont typeface="Nunito Light"/>
              <a:buNone/>
              <a:defRPr/>
            </a:pPr>
            <a:r>
              <a:rPr lang="en-US" sz="1600">
                <a:solidFill>
                  <a:schemeClr val="bg1"/>
                </a:solidFill>
                <a:sym typeface="Mulish"/>
              </a:rPr>
              <a:t>The dashboards provide:</a:t>
            </a:r>
          </a:p>
          <a:p>
            <a:pPr marL="285750" indent="-285750">
              <a:spcAft>
                <a:spcPts val="600"/>
              </a:spcAft>
              <a:buClr>
                <a:srgbClr val="5C5C5F"/>
              </a:buClr>
              <a:defRPr/>
            </a:pPr>
            <a:r>
              <a:rPr lang="en-US" sz="1600">
                <a:solidFill>
                  <a:schemeClr val="bg1"/>
                </a:solidFill>
                <a:sym typeface="Mulish"/>
              </a:rPr>
              <a:t>Line charts to track continuous sensor readings</a:t>
            </a:r>
          </a:p>
          <a:p>
            <a:pPr marL="285750" indent="-285750">
              <a:spcAft>
                <a:spcPts val="600"/>
              </a:spcAft>
              <a:buClr>
                <a:srgbClr val="5C5C5F"/>
              </a:buClr>
              <a:defRPr/>
            </a:pPr>
            <a:r>
              <a:rPr lang="en-US" sz="1600">
                <a:solidFill>
                  <a:schemeClr val="bg1"/>
                </a:solidFill>
                <a:sym typeface="Mulish"/>
              </a:rPr>
              <a:t>Gauges showing actuator duty cycles</a:t>
            </a:r>
          </a:p>
          <a:p>
            <a:pPr marL="285750" indent="-285750">
              <a:spcAft>
                <a:spcPts val="600"/>
              </a:spcAft>
              <a:buClr>
                <a:srgbClr val="5C5C5F"/>
              </a:buClr>
              <a:defRPr/>
            </a:pPr>
            <a:r>
              <a:rPr lang="en-US" sz="1600">
                <a:solidFill>
                  <a:schemeClr val="bg1"/>
                </a:solidFill>
                <a:sym typeface="Mulish"/>
              </a:rPr>
              <a:t>Alerts panel highlighting threshold breaches</a:t>
            </a:r>
          </a:p>
          <a:p>
            <a:pPr marL="0" indent="0">
              <a:spcAft>
                <a:spcPts val="600"/>
              </a:spcAft>
              <a:buClr>
                <a:srgbClr val="5C5C5F"/>
              </a:buClr>
              <a:buFont typeface="Nunito Light"/>
              <a:buNone/>
              <a:defRPr/>
            </a:pPr>
            <a:endParaRPr lang="en-US" sz="1600">
              <a:solidFill>
                <a:schemeClr val="bg1"/>
              </a:solidFill>
              <a:sym typeface="Mulish"/>
            </a:endParaRPr>
          </a:p>
          <a:p>
            <a:pPr marL="0" indent="0">
              <a:spcAft>
                <a:spcPts val="600"/>
              </a:spcAft>
              <a:buClr>
                <a:srgbClr val="5C5C5F"/>
              </a:buClr>
              <a:buFont typeface="Nunito Light"/>
              <a:buNone/>
              <a:defRPr/>
            </a:pPr>
            <a:r>
              <a:rPr lang="en-US" sz="1600">
                <a:solidFill>
                  <a:schemeClr val="bg1"/>
                </a:solidFill>
                <a:sym typeface="Mulish"/>
              </a:rPr>
              <a:t>When Attacks are applied via the PySide front-end, Grafana instantly reflects the impact: sensor readings drift outside safe limits, actuator outputs spike, and alerts update in real time. The dashboards can also be used for operator monitoring, reporting, and exporting data for further analysis or machine learning applications.</a:t>
            </a:r>
          </a:p>
          <a:p>
            <a:pPr marL="0" indent="0">
              <a:spcAft>
                <a:spcPts val="600"/>
              </a:spcAft>
              <a:buClr>
                <a:srgbClr val="5C5C5F"/>
              </a:buClr>
              <a:buFont typeface="Nunito Light"/>
              <a:buNone/>
              <a:defRPr/>
            </a:pPr>
            <a:endParaRPr lang="en-US" sz="1600">
              <a:solidFill>
                <a:schemeClr val="bg1"/>
              </a:solidFill>
              <a:sym typeface="Mulish"/>
            </a:endParaRPr>
          </a:p>
        </p:txBody>
      </p:sp>
    </p:spTree>
    <p:extLst>
      <p:ext uri="{BB962C8B-B14F-4D97-AF65-F5344CB8AC3E}">
        <p14:creationId xmlns:p14="http://schemas.microsoft.com/office/powerpoint/2010/main" val="23033527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7A42E6-27A7-2DBB-6D68-8F554BB642C9}"/>
            </a:ext>
          </a:extLst>
        </p:cNvPr>
        <p:cNvGrpSpPr/>
        <p:nvPr/>
      </p:nvGrpSpPr>
      <p:grpSpPr>
        <a:xfrm>
          <a:off x="0" y="0"/>
          <a:ext cx="0" cy="0"/>
          <a:chOff x="0" y="0"/>
          <a:chExt cx="0" cy="0"/>
        </a:xfrm>
      </p:grpSpPr>
      <p:sp>
        <p:nvSpPr>
          <p:cNvPr id="59" name="Rectangle 5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greenhouse with plants and trees&#10;&#10;AI-generated content may be incorrect.">
            <a:extLst>
              <a:ext uri="{FF2B5EF4-FFF2-40B4-BE49-F238E27FC236}">
                <a16:creationId xmlns:a16="http://schemas.microsoft.com/office/drawing/2014/main" id="{C949A82B-474D-3E9A-4162-76E5127701E9}"/>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b="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FB2A5B96-3CF4-6D09-7E29-5301A06FDC6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Attack Methodology</a:t>
            </a:r>
          </a:p>
        </p:txBody>
      </p:sp>
      <p:sp>
        <p:nvSpPr>
          <p:cNvPr id="58"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B813691-5438-13AC-4485-4F6918F9B9A7}"/>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14</a:t>
            </a:fld>
            <a:endParaRPr lang="en-US">
              <a:solidFill>
                <a:srgbClr val="FFFFFF"/>
              </a:solidFill>
              <a:latin typeface="Calibri" panose="020F0502020204030204"/>
            </a:endParaRPr>
          </a:p>
        </p:txBody>
      </p:sp>
      <p:sp>
        <p:nvSpPr>
          <p:cNvPr id="103" name="Rectangle 102">
            <a:extLst>
              <a:ext uri="{FF2B5EF4-FFF2-40B4-BE49-F238E27FC236}">
                <a16:creationId xmlns:a16="http://schemas.microsoft.com/office/drawing/2014/main" id="{C89FCDA0-DAEA-782B-2738-2D8D424F3324}"/>
              </a:ext>
            </a:extLst>
          </p:cNvPr>
          <p:cNvSpPr/>
          <p:nvPr/>
        </p:nvSpPr>
        <p:spPr>
          <a:xfrm>
            <a:off x="7300120" y="5479128"/>
            <a:ext cx="2511982" cy="47741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171450" indent="-171450">
              <a:buFont typeface="Arial" panose="020B0604020202020204" pitchFamily="34" charset="0"/>
              <a:buChar char="•"/>
            </a:pPr>
            <a:r>
              <a:rPr lang="en-SG" sz="900">
                <a:solidFill>
                  <a:schemeClr val="tx2">
                    <a:lumMod val="10000"/>
                    <a:lumOff val="90000"/>
                  </a:schemeClr>
                </a:solidFill>
              </a:rPr>
              <a:t>The simulation is presented in seconds to simulate hours for faster execution</a:t>
            </a:r>
          </a:p>
          <a:p>
            <a:pPr marL="171450" indent="-171450">
              <a:buFont typeface="Arial" panose="020B0604020202020204" pitchFamily="34" charset="0"/>
              <a:buChar char="•"/>
            </a:pPr>
            <a:r>
              <a:rPr lang="en-SG" sz="900">
                <a:solidFill>
                  <a:schemeClr val="tx2">
                    <a:lumMod val="10000"/>
                    <a:lumOff val="90000"/>
                  </a:schemeClr>
                </a:solidFill>
              </a:rPr>
              <a:t>Runs in localhost and can be containerized</a:t>
            </a:r>
            <a:endParaRPr lang="en-US" sz="900">
              <a:solidFill>
                <a:schemeClr val="tx2">
                  <a:lumMod val="10000"/>
                  <a:lumOff val="90000"/>
                </a:schemeClr>
              </a:solidFill>
            </a:endParaRPr>
          </a:p>
        </p:txBody>
      </p:sp>
      <p:sp>
        <p:nvSpPr>
          <p:cNvPr id="104" name="Rectangle 103">
            <a:extLst>
              <a:ext uri="{FF2B5EF4-FFF2-40B4-BE49-F238E27FC236}">
                <a16:creationId xmlns:a16="http://schemas.microsoft.com/office/drawing/2014/main" id="{87E79034-F8F7-0AE9-763F-B0A847EA1C5A}"/>
              </a:ext>
            </a:extLst>
          </p:cNvPr>
          <p:cNvSpPr/>
          <p:nvPr/>
        </p:nvSpPr>
        <p:spPr>
          <a:xfrm>
            <a:off x="7531729" y="2915121"/>
            <a:ext cx="1973525" cy="219377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05" name="Rectangle 104">
            <a:extLst>
              <a:ext uri="{FF2B5EF4-FFF2-40B4-BE49-F238E27FC236}">
                <a16:creationId xmlns:a16="http://schemas.microsoft.com/office/drawing/2014/main" id="{26245D5E-646D-8B0E-17C1-5E5467C85AC7}"/>
              </a:ext>
            </a:extLst>
          </p:cNvPr>
          <p:cNvSpPr/>
          <p:nvPr/>
        </p:nvSpPr>
        <p:spPr>
          <a:xfrm>
            <a:off x="7677916" y="4222688"/>
            <a:ext cx="1086853" cy="2456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solidFill>
                  <a:schemeClr val="tx2">
                    <a:lumMod val="10000"/>
                    <a:lumOff val="90000"/>
                  </a:schemeClr>
                </a:solidFill>
              </a:rPr>
              <a:t>Simulation</a:t>
            </a:r>
          </a:p>
        </p:txBody>
      </p:sp>
      <p:sp>
        <p:nvSpPr>
          <p:cNvPr id="106" name="Content Placeholder 9">
            <a:extLst>
              <a:ext uri="{FF2B5EF4-FFF2-40B4-BE49-F238E27FC236}">
                <a16:creationId xmlns:a16="http://schemas.microsoft.com/office/drawing/2014/main" id="{E7E2704C-6A1C-DD14-C2F4-FAF8B16D4AE5}"/>
              </a:ext>
            </a:extLst>
          </p:cNvPr>
          <p:cNvSpPr txBox="1">
            <a:spLocks noChangeArrowheads="1"/>
          </p:cNvSpPr>
          <p:nvPr/>
        </p:nvSpPr>
        <p:spPr bwMode="auto">
          <a:xfrm>
            <a:off x="7859200" y="2613991"/>
            <a:ext cx="839397" cy="31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600" b="1">
                <a:solidFill>
                  <a:schemeClr val="tx2">
                    <a:lumMod val="10000"/>
                    <a:lumOff val="90000"/>
                  </a:schemeClr>
                </a:solidFill>
                <a:latin typeface="+mn-lt"/>
              </a:rPr>
              <a:t>Python</a:t>
            </a:r>
          </a:p>
        </p:txBody>
      </p:sp>
      <p:sp>
        <p:nvSpPr>
          <p:cNvPr id="107" name="Content Placeholder 9">
            <a:extLst>
              <a:ext uri="{FF2B5EF4-FFF2-40B4-BE49-F238E27FC236}">
                <a16:creationId xmlns:a16="http://schemas.microsoft.com/office/drawing/2014/main" id="{52A0EE79-97A1-7389-186E-D0DE7CC9BB90}"/>
              </a:ext>
            </a:extLst>
          </p:cNvPr>
          <p:cNvSpPr txBox="1">
            <a:spLocks noChangeArrowheads="1"/>
          </p:cNvSpPr>
          <p:nvPr/>
        </p:nvSpPr>
        <p:spPr bwMode="auto">
          <a:xfrm>
            <a:off x="8278899" y="3044773"/>
            <a:ext cx="971741"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100" b="1">
                <a:solidFill>
                  <a:schemeClr val="tx2">
                    <a:lumMod val="10000"/>
                    <a:lumOff val="90000"/>
                  </a:schemeClr>
                </a:solidFill>
                <a:latin typeface="+mn-lt"/>
              </a:rPr>
              <a:t>Main Thread</a:t>
            </a:r>
          </a:p>
        </p:txBody>
      </p:sp>
      <p:sp>
        <p:nvSpPr>
          <p:cNvPr id="108" name="Rectangle 107">
            <a:extLst>
              <a:ext uri="{FF2B5EF4-FFF2-40B4-BE49-F238E27FC236}">
                <a16:creationId xmlns:a16="http://schemas.microsoft.com/office/drawing/2014/main" id="{F57E0F66-10FA-72A8-5078-7D2C9006FBD4}"/>
              </a:ext>
            </a:extLst>
          </p:cNvPr>
          <p:cNvSpPr/>
          <p:nvPr/>
        </p:nvSpPr>
        <p:spPr>
          <a:xfrm>
            <a:off x="9631297" y="3163139"/>
            <a:ext cx="1973525" cy="176922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p>
        </p:txBody>
      </p:sp>
      <p:sp>
        <p:nvSpPr>
          <p:cNvPr id="109" name="Rectangle 108">
            <a:extLst>
              <a:ext uri="{FF2B5EF4-FFF2-40B4-BE49-F238E27FC236}">
                <a16:creationId xmlns:a16="http://schemas.microsoft.com/office/drawing/2014/main" id="{755A7F1A-5D2B-7B1A-6F36-1F59241B02EA}"/>
              </a:ext>
            </a:extLst>
          </p:cNvPr>
          <p:cNvSpPr/>
          <p:nvPr/>
        </p:nvSpPr>
        <p:spPr>
          <a:xfrm>
            <a:off x="9812103" y="3336728"/>
            <a:ext cx="1595370" cy="51609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a:solidFill>
                  <a:schemeClr val="tx2">
                    <a:lumMod val="10000"/>
                    <a:lumOff val="90000"/>
                  </a:schemeClr>
                </a:solidFill>
              </a:rPr>
              <a:t>to render control</a:t>
            </a:r>
          </a:p>
        </p:txBody>
      </p:sp>
      <p:sp>
        <p:nvSpPr>
          <p:cNvPr id="110" name="Content Placeholder 9">
            <a:extLst>
              <a:ext uri="{FF2B5EF4-FFF2-40B4-BE49-F238E27FC236}">
                <a16:creationId xmlns:a16="http://schemas.microsoft.com/office/drawing/2014/main" id="{F5C27F3B-FA6C-5B01-D5B0-2B10C4C1F1FF}"/>
              </a:ext>
            </a:extLst>
          </p:cNvPr>
          <p:cNvSpPr txBox="1">
            <a:spLocks noChangeArrowheads="1"/>
          </p:cNvSpPr>
          <p:nvPr/>
        </p:nvSpPr>
        <p:spPr bwMode="auto">
          <a:xfrm>
            <a:off x="9505254" y="2862681"/>
            <a:ext cx="2669192" cy="31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600" b="1">
                <a:solidFill>
                  <a:schemeClr val="tx2">
                    <a:lumMod val="10000"/>
                    <a:lumOff val="90000"/>
                  </a:schemeClr>
                </a:solidFill>
                <a:latin typeface="+mn-lt"/>
              </a:rPr>
              <a:t>Frontend – PySide (SCADA)</a:t>
            </a:r>
          </a:p>
        </p:txBody>
      </p:sp>
      <p:cxnSp>
        <p:nvCxnSpPr>
          <p:cNvPr id="111" name="Elbow Connector 30">
            <a:extLst>
              <a:ext uri="{FF2B5EF4-FFF2-40B4-BE49-F238E27FC236}">
                <a16:creationId xmlns:a16="http://schemas.microsoft.com/office/drawing/2014/main" id="{2094FA79-764E-CFFA-3559-650433F11AF1}"/>
              </a:ext>
            </a:extLst>
          </p:cNvPr>
          <p:cNvCxnSpPr>
            <a:cxnSpLocks/>
            <a:stCxn id="107" idx="2"/>
            <a:endCxn id="105" idx="0"/>
          </p:cNvCxnSpPr>
          <p:nvPr/>
        </p:nvCxnSpPr>
        <p:spPr>
          <a:xfrm rot="5400000">
            <a:off x="8026922" y="3484840"/>
            <a:ext cx="932270" cy="543427"/>
          </a:xfrm>
          <a:prstGeom prst="bentConnector3">
            <a:avLst>
              <a:gd name="adj1" fmla="val 50000"/>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2" name="Content Placeholder 9">
            <a:extLst>
              <a:ext uri="{FF2B5EF4-FFF2-40B4-BE49-F238E27FC236}">
                <a16:creationId xmlns:a16="http://schemas.microsoft.com/office/drawing/2014/main" id="{11DA2B18-EE81-AFDA-686C-ACD24D182831}"/>
              </a:ext>
            </a:extLst>
          </p:cNvPr>
          <p:cNvSpPr txBox="1">
            <a:spLocks noChangeArrowheads="1"/>
          </p:cNvSpPr>
          <p:nvPr/>
        </p:nvSpPr>
        <p:spPr bwMode="auto">
          <a:xfrm>
            <a:off x="7920399" y="3546261"/>
            <a:ext cx="628698"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100" b="1">
                <a:solidFill>
                  <a:schemeClr val="tx2">
                    <a:lumMod val="10000"/>
                    <a:lumOff val="90000"/>
                  </a:schemeClr>
                </a:solidFill>
                <a:latin typeface="+mn-lt"/>
              </a:rPr>
              <a:t>Thread</a:t>
            </a:r>
          </a:p>
        </p:txBody>
      </p:sp>
      <p:sp>
        <p:nvSpPr>
          <p:cNvPr id="113" name="Rectangle 112">
            <a:extLst>
              <a:ext uri="{FF2B5EF4-FFF2-40B4-BE49-F238E27FC236}">
                <a16:creationId xmlns:a16="http://schemas.microsoft.com/office/drawing/2014/main" id="{B3BFC64C-2D9D-2A07-6014-CC5F870BD609}"/>
              </a:ext>
            </a:extLst>
          </p:cNvPr>
          <p:cNvSpPr/>
          <p:nvPr/>
        </p:nvSpPr>
        <p:spPr>
          <a:xfrm>
            <a:off x="5204682" y="4048536"/>
            <a:ext cx="1669914" cy="5820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a:solidFill>
                  <a:schemeClr val="tx2">
                    <a:lumMod val="10000"/>
                    <a:lumOff val="90000"/>
                  </a:schemeClr>
                </a:solidFill>
              </a:rPr>
              <a:t>Influx DB</a:t>
            </a:r>
          </a:p>
          <a:p>
            <a:pPr algn="ctr"/>
            <a:r>
              <a:rPr lang="en-US" sz="1400">
                <a:solidFill>
                  <a:schemeClr val="tx2">
                    <a:lumMod val="10000"/>
                    <a:lumOff val="90000"/>
                  </a:schemeClr>
                </a:solidFill>
              </a:rPr>
              <a:t>runs in port 8086</a:t>
            </a:r>
          </a:p>
        </p:txBody>
      </p:sp>
      <p:sp>
        <p:nvSpPr>
          <p:cNvPr id="114" name="Content Placeholder 9">
            <a:extLst>
              <a:ext uri="{FF2B5EF4-FFF2-40B4-BE49-F238E27FC236}">
                <a16:creationId xmlns:a16="http://schemas.microsoft.com/office/drawing/2014/main" id="{EA4AC832-77C2-0D62-840C-A027B0FDB9B5}"/>
              </a:ext>
            </a:extLst>
          </p:cNvPr>
          <p:cNvSpPr txBox="1">
            <a:spLocks noChangeArrowheads="1"/>
          </p:cNvSpPr>
          <p:nvPr/>
        </p:nvSpPr>
        <p:spPr bwMode="auto">
          <a:xfrm>
            <a:off x="6825121" y="4092909"/>
            <a:ext cx="779701" cy="25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200" b="1">
                <a:solidFill>
                  <a:schemeClr val="tx2">
                    <a:lumMod val="10000"/>
                    <a:lumOff val="90000"/>
                  </a:schemeClr>
                </a:solidFill>
                <a:latin typeface="+mn-lt"/>
              </a:rPr>
              <a:t>Pub/Sub</a:t>
            </a:r>
          </a:p>
        </p:txBody>
      </p:sp>
      <p:sp>
        <p:nvSpPr>
          <p:cNvPr id="115" name="Rectangle 114">
            <a:extLst>
              <a:ext uri="{FF2B5EF4-FFF2-40B4-BE49-F238E27FC236}">
                <a16:creationId xmlns:a16="http://schemas.microsoft.com/office/drawing/2014/main" id="{6C52F791-4ADC-A688-1630-EF7DDB164DFC}"/>
              </a:ext>
            </a:extLst>
          </p:cNvPr>
          <p:cNvSpPr/>
          <p:nvPr/>
        </p:nvSpPr>
        <p:spPr>
          <a:xfrm>
            <a:off x="5180689" y="2999264"/>
            <a:ext cx="1724488" cy="5820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a:solidFill>
                  <a:schemeClr val="tx2">
                    <a:lumMod val="10000"/>
                    <a:lumOff val="90000"/>
                  </a:schemeClr>
                </a:solidFill>
              </a:rPr>
              <a:t>Visualize in </a:t>
            </a:r>
          </a:p>
          <a:p>
            <a:pPr algn="ctr"/>
            <a:r>
              <a:rPr lang="en-US" sz="1400" b="1">
                <a:solidFill>
                  <a:schemeClr val="tx2">
                    <a:lumMod val="10000"/>
                    <a:lumOff val="90000"/>
                  </a:schemeClr>
                </a:solidFill>
              </a:rPr>
              <a:t>Grafana</a:t>
            </a:r>
            <a:r>
              <a:rPr lang="en-US" sz="1400">
                <a:solidFill>
                  <a:schemeClr val="tx2">
                    <a:lumMod val="10000"/>
                    <a:lumOff val="90000"/>
                  </a:schemeClr>
                </a:solidFill>
              </a:rPr>
              <a:t> dashboard</a:t>
            </a:r>
          </a:p>
        </p:txBody>
      </p:sp>
      <p:cxnSp>
        <p:nvCxnSpPr>
          <p:cNvPr id="116" name="Straight Arrow Connector 115">
            <a:extLst>
              <a:ext uri="{FF2B5EF4-FFF2-40B4-BE49-F238E27FC236}">
                <a16:creationId xmlns:a16="http://schemas.microsoft.com/office/drawing/2014/main" id="{80A47EC2-BC02-9749-1075-50728379D7B5}"/>
              </a:ext>
            </a:extLst>
          </p:cNvPr>
          <p:cNvCxnSpPr>
            <a:cxnSpLocks/>
            <a:stCxn id="113" idx="0"/>
            <a:endCxn id="115" idx="2"/>
          </p:cNvCxnSpPr>
          <p:nvPr/>
        </p:nvCxnSpPr>
        <p:spPr>
          <a:xfrm flipV="1">
            <a:off x="6039639" y="3581296"/>
            <a:ext cx="3294" cy="467240"/>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7" name="Content Placeholder 9">
            <a:extLst>
              <a:ext uri="{FF2B5EF4-FFF2-40B4-BE49-F238E27FC236}">
                <a16:creationId xmlns:a16="http://schemas.microsoft.com/office/drawing/2014/main" id="{A69505C8-3DCE-FF8B-B001-E5478A1684D0}"/>
              </a:ext>
            </a:extLst>
          </p:cNvPr>
          <p:cNvSpPr txBox="1">
            <a:spLocks noChangeArrowheads="1"/>
          </p:cNvSpPr>
          <p:nvPr/>
        </p:nvSpPr>
        <p:spPr bwMode="auto">
          <a:xfrm>
            <a:off x="5297665" y="3620902"/>
            <a:ext cx="790922"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200" b="1" err="1">
                <a:solidFill>
                  <a:schemeClr val="tx2">
                    <a:lumMod val="10000"/>
                    <a:lumOff val="90000"/>
                  </a:schemeClr>
                </a:solidFill>
                <a:latin typeface="+mn-lt"/>
              </a:rPr>
              <a:t>Influxdb</a:t>
            </a:r>
            <a:r>
              <a:rPr lang="en-US" altLang="en-US" sz="1200" b="1">
                <a:solidFill>
                  <a:schemeClr val="tx2">
                    <a:lumMod val="10000"/>
                    <a:lumOff val="90000"/>
                  </a:schemeClr>
                </a:solidFill>
                <a:latin typeface="+mn-lt"/>
              </a:rPr>
              <a:t> </a:t>
            </a:r>
          </a:p>
          <a:p>
            <a:pPr>
              <a:spcBef>
                <a:spcPct val="0"/>
              </a:spcBef>
              <a:buFontTx/>
              <a:buNone/>
            </a:pPr>
            <a:r>
              <a:rPr lang="en-US" altLang="en-US" sz="1200" b="1">
                <a:solidFill>
                  <a:schemeClr val="tx2">
                    <a:lumMod val="10000"/>
                    <a:lumOff val="90000"/>
                  </a:schemeClr>
                </a:solidFill>
                <a:latin typeface="+mn-lt"/>
              </a:rPr>
              <a:t>query</a:t>
            </a:r>
          </a:p>
        </p:txBody>
      </p:sp>
      <p:cxnSp>
        <p:nvCxnSpPr>
          <p:cNvPr id="118" name="Straight Arrow Connector 117">
            <a:extLst>
              <a:ext uri="{FF2B5EF4-FFF2-40B4-BE49-F238E27FC236}">
                <a16:creationId xmlns:a16="http://schemas.microsoft.com/office/drawing/2014/main" id="{265BCE0F-F80C-E7D8-8C92-AAD20B660C72}"/>
              </a:ext>
            </a:extLst>
          </p:cNvPr>
          <p:cNvCxnSpPr>
            <a:cxnSpLocks/>
            <a:stCxn id="105" idx="1"/>
            <a:endCxn id="113" idx="3"/>
          </p:cNvCxnSpPr>
          <p:nvPr/>
        </p:nvCxnSpPr>
        <p:spPr>
          <a:xfrm flipH="1" flipV="1">
            <a:off x="6874596" y="4339552"/>
            <a:ext cx="803320" cy="5959"/>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9" name="Rectangle 118">
            <a:extLst>
              <a:ext uri="{FF2B5EF4-FFF2-40B4-BE49-F238E27FC236}">
                <a16:creationId xmlns:a16="http://schemas.microsoft.com/office/drawing/2014/main" id="{7C74F010-243A-5448-0D49-9D41BAD74CBD}"/>
              </a:ext>
            </a:extLst>
          </p:cNvPr>
          <p:cNvSpPr/>
          <p:nvPr/>
        </p:nvSpPr>
        <p:spPr>
          <a:xfrm>
            <a:off x="7677916" y="4662585"/>
            <a:ext cx="1086853" cy="24564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solidFill>
                  <a:schemeClr val="tx2">
                    <a:lumMod val="10000"/>
                    <a:lumOff val="90000"/>
                  </a:schemeClr>
                </a:solidFill>
              </a:rPr>
              <a:t>Component</a:t>
            </a:r>
          </a:p>
        </p:txBody>
      </p:sp>
      <p:cxnSp>
        <p:nvCxnSpPr>
          <p:cNvPr id="120" name="Straight Arrow Connector 119">
            <a:extLst>
              <a:ext uri="{FF2B5EF4-FFF2-40B4-BE49-F238E27FC236}">
                <a16:creationId xmlns:a16="http://schemas.microsoft.com/office/drawing/2014/main" id="{396A7E90-5952-A494-7A01-700133C1792D}"/>
              </a:ext>
            </a:extLst>
          </p:cNvPr>
          <p:cNvCxnSpPr>
            <a:cxnSpLocks/>
            <a:stCxn id="119" idx="0"/>
            <a:endCxn id="105" idx="2"/>
          </p:cNvCxnSpPr>
          <p:nvPr/>
        </p:nvCxnSpPr>
        <p:spPr>
          <a:xfrm flipV="1">
            <a:off x="8221343" y="4468333"/>
            <a:ext cx="0" cy="194252"/>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1" name="Connector: Elbow 120">
            <a:extLst>
              <a:ext uri="{FF2B5EF4-FFF2-40B4-BE49-F238E27FC236}">
                <a16:creationId xmlns:a16="http://schemas.microsoft.com/office/drawing/2014/main" id="{2F87F917-F7F2-868F-E011-5BFF1170CA13}"/>
              </a:ext>
            </a:extLst>
          </p:cNvPr>
          <p:cNvCxnSpPr>
            <a:cxnSpLocks/>
            <a:stCxn id="107" idx="2"/>
            <a:endCxn id="108" idx="1"/>
          </p:cNvCxnSpPr>
          <p:nvPr/>
        </p:nvCxnSpPr>
        <p:spPr>
          <a:xfrm rot="16200000" flipH="1">
            <a:off x="8819367" y="3235820"/>
            <a:ext cx="757333" cy="866527"/>
          </a:xfrm>
          <a:prstGeom prst="bentConnector2">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2" name="Connector: Elbow 121">
            <a:extLst>
              <a:ext uri="{FF2B5EF4-FFF2-40B4-BE49-F238E27FC236}">
                <a16:creationId xmlns:a16="http://schemas.microsoft.com/office/drawing/2014/main" id="{EDD3DEC8-4A64-022F-0EAC-EBC02EB5D281}"/>
              </a:ext>
            </a:extLst>
          </p:cNvPr>
          <p:cNvCxnSpPr>
            <a:cxnSpLocks/>
            <a:stCxn id="119" idx="3"/>
            <a:endCxn id="105" idx="3"/>
          </p:cNvCxnSpPr>
          <p:nvPr/>
        </p:nvCxnSpPr>
        <p:spPr>
          <a:xfrm flipV="1">
            <a:off x="8764769" y="4345511"/>
            <a:ext cx="12700" cy="439897"/>
          </a:xfrm>
          <a:prstGeom prst="bentConnector3">
            <a:avLst>
              <a:gd name="adj1" fmla="val 1800000"/>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23" name="Rectangle 122">
            <a:extLst>
              <a:ext uri="{FF2B5EF4-FFF2-40B4-BE49-F238E27FC236}">
                <a16:creationId xmlns:a16="http://schemas.microsoft.com/office/drawing/2014/main" id="{E42EB03B-BFED-2A26-8C91-76BBDD347D75}"/>
              </a:ext>
            </a:extLst>
          </p:cNvPr>
          <p:cNvSpPr/>
          <p:nvPr/>
        </p:nvSpPr>
        <p:spPr>
          <a:xfrm>
            <a:off x="9812102" y="4240498"/>
            <a:ext cx="1595370" cy="51609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100">
                <a:solidFill>
                  <a:schemeClr val="tx2">
                    <a:lumMod val="10000"/>
                    <a:lumOff val="90000"/>
                  </a:schemeClr>
                </a:solidFill>
              </a:rPr>
              <a:t>Attacker attacks the render control</a:t>
            </a:r>
          </a:p>
        </p:txBody>
      </p:sp>
      <p:cxnSp>
        <p:nvCxnSpPr>
          <p:cNvPr id="124" name="Connector: Elbow 123">
            <a:extLst>
              <a:ext uri="{FF2B5EF4-FFF2-40B4-BE49-F238E27FC236}">
                <a16:creationId xmlns:a16="http://schemas.microsoft.com/office/drawing/2014/main" id="{18370C43-4F34-9BA5-C28B-609BEAFECA52}"/>
              </a:ext>
            </a:extLst>
          </p:cNvPr>
          <p:cNvCxnSpPr>
            <a:cxnSpLocks/>
            <a:stCxn id="123" idx="0"/>
            <a:endCxn id="109" idx="2"/>
          </p:cNvCxnSpPr>
          <p:nvPr/>
        </p:nvCxnSpPr>
        <p:spPr>
          <a:xfrm rot="5400000" flipH="1" flipV="1">
            <a:off x="10415949" y="4046660"/>
            <a:ext cx="387677" cy="1"/>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5" name="Connector: Elbow 124">
            <a:extLst>
              <a:ext uri="{FF2B5EF4-FFF2-40B4-BE49-F238E27FC236}">
                <a16:creationId xmlns:a16="http://schemas.microsoft.com/office/drawing/2014/main" id="{232C1A62-D099-7E8B-BC83-93F9B241E4AE}"/>
              </a:ext>
            </a:extLst>
          </p:cNvPr>
          <p:cNvCxnSpPr>
            <a:cxnSpLocks/>
            <a:stCxn id="123" idx="1"/>
            <a:endCxn id="119" idx="3"/>
          </p:cNvCxnSpPr>
          <p:nvPr/>
        </p:nvCxnSpPr>
        <p:spPr>
          <a:xfrm rot="10800000" flipV="1">
            <a:off x="8764770" y="4498544"/>
            <a:ext cx="1047333" cy="286863"/>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6" name="Connector: Elbow 125">
            <a:extLst>
              <a:ext uri="{FF2B5EF4-FFF2-40B4-BE49-F238E27FC236}">
                <a16:creationId xmlns:a16="http://schemas.microsoft.com/office/drawing/2014/main" id="{18322EFA-4357-6B32-9116-3381AC05DDEC}"/>
              </a:ext>
            </a:extLst>
          </p:cNvPr>
          <p:cNvCxnSpPr>
            <a:cxnSpLocks/>
            <a:stCxn id="105" idx="1"/>
            <a:endCxn id="113" idx="2"/>
          </p:cNvCxnSpPr>
          <p:nvPr/>
        </p:nvCxnSpPr>
        <p:spPr>
          <a:xfrm rot="10800000" flipV="1">
            <a:off x="6039640" y="4345510"/>
            <a:ext cx="1638277" cy="285057"/>
          </a:xfrm>
          <a:prstGeom prst="bentConnector4">
            <a:avLst>
              <a:gd name="adj1" fmla="val 24517"/>
              <a:gd name="adj2" fmla="val 180194"/>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0" name="Text Placeholder 3">
            <a:extLst>
              <a:ext uri="{FF2B5EF4-FFF2-40B4-BE49-F238E27FC236}">
                <a16:creationId xmlns:a16="http://schemas.microsoft.com/office/drawing/2014/main" id="{C8BAA141-38D5-1669-C4A3-49681D4CE567}"/>
              </a:ext>
            </a:extLst>
          </p:cNvPr>
          <p:cNvSpPr txBox="1">
            <a:spLocks/>
          </p:cNvSpPr>
          <p:nvPr/>
        </p:nvSpPr>
        <p:spPr>
          <a:xfrm>
            <a:off x="832550" y="2077001"/>
            <a:ext cx="6797959" cy="4279349"/>
          </a:xfrm>
          <a:prstGeom prst="rect">
            <a:avLst/>
          </a:prstGeom>
        </p:spPr>
        <p:txBody>
          <a:bodyPr spcFirstLastPara="1" vert="horz" wrap="square" lIns="91440" tIns="45720" rIns="91440" bIns="45720" rtlCol="0" anchor="t"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Font typeface="Nunito Light"/>
              <a:buNone/>
              <a:defRPr/>
            </a:pPr>
            <a:endParaRPr lang="en-US" sz="1600">
              <a:solidFill>
                <a:schemeClr val="bg1"/>
              </a:solidFill>
              <a:sym typeface="Mulish"/>
            </a:endParaRPr>
          </a:p>
        </p:txBody>
      </p:sp>
      <p:sp>
        <p:nvSpPr>
          <p:cNvPr id="135" name="Text Placeholder 3">
            <a:extLst>
              <a:ext uri="{FF2B5EF4-FFF2-40B4-BE49-F238E27FC236}">
                <a16:creationId xmlns:a16="http://schemas.microsoft.com/office/drawing/2014/main" id="{BFCAE0A7-CD39-01C5-9F93-7793FAEAB43E}"/>
              </a:ext>
            </a:extLst>
          </p:cNvPr>
          <p:cNvSpPr txBox="1">
            <a:spLocks/>
          </p:cNvSpPr>
          <p:nvPr/>
        </p:nvSpPr>
        <p:spPr>
          <a:xfrm>
            <a:off x="984951" y="2229401"/>
            <a:ext cx="4170052" cy="4279349"/>
          </a:xfrm>
          <a:prstGeom prst="rect">
            <a:avLst/>
          </a:prstGeom>
        </p:spPr>
        <p:txBody>
          <a:bodyPr spcFirstLastPara="1" vert="horz" wrap="square" lIns="91440" tIns="45720" rIns="91440" bIns="45720" rtlCol="0" anchor="t" anchorCtr="0">
            <a:normAutofit fontScale="92500" lnSpcReduction="20000"/>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None/>
              <a:defRPr/>
            </a:pPr>
            <a:r>
              <a:rPr lang="en-US" sz="1600">
                <a:solidFill>
                  <a:schemeClr val="bg1"/>
                </a:solidFill>
                <a:sym typeface="Mulish"/>
              </a:rPr>
              <a:t>Scenario:</a:t>
            </a:r>
          </a:p>
          <a:p>
            <a:pPr marL="285750" indent="-285750">
              <a:spcAft>
                <a:spcPts val="600"/>
              </a:spcAft>
              <a:buClr>
                <a:srgbClr val="5C5C5F"/>
              </a:buClr>
              <a:defRPr/>
            </a:pPr>
            <a:r>
              <a:rPr lang="en-US" sz="1600">
                <a:solidFill>
                  <a:schemeClr val="bg1"/>
                </a:solidFill>
                <a:sym typeface="Mulish"/>
              </a:rPr>
              <a:t>Attacker attempts to override sensor output values being transmitted to Monitoring System (</a:t>
            </a:r>
            <a:r>
              <a:rPr lang="en-US" sz="1600" err="1">
                <a:solidFill>
                  <a:schemeClr val="bg1"/>
                </a:solidFill>
                <a:sym typeface="Mulish"/>
              </a:rPr>
              <a:t>InfluxDB</a:t>
            </a:r>
            <a:r>
              <a:rPr lang="en-US" sz="1600">
                <a:solidFill>
                  <a:schemeClr val="bg1"/>
                </a:solidFill>
                <a:sym typeface="Mulish"/>
              </a:rPr>
              <a:t>)</a:t>
            </a:r>
          </a:p>
          <a:p>
            <a:pPr marL="0" indent="0">
              <a:spcAft>
                <a:spcPts val="600"/>
              </a:spcAft>
              <a:buClr>
                <a:srgbClr val="5C5C5F"/>
              </a:buClr>
              <a:buNone/>
              <a:defRPr/>
            </a:pPr>
            <a:r>
              <a:rPr lang="en-US" sz="1600">
                <a:solidFill>
                  <a:schemeClr val="bg1"/>
                </a:solidFill>
                <a:sym typeface="Mulish"/>
              </a:rPr>
              <a:t>Objectives:</a:t>
            </a:r>
          </a:p>
          <a:p>
            <a:pPr marL="0" indent="0">
              <a:spcAft>
                <a:spcPts val="600"/>
              </a:spcAft>
              <a:buClr>
                <a:srgbClr val="5C5C5F"/>
              </a:buClr>
              <a:buNone/>
              <a:defRPr/>
            </a:pPr>
            <a:r>
              <a:rPr lang="en-US" sz="1600">
                <a:solidFill>
                  <a:schemeClr val="bg1"/>
                </a:solidFill>
                <a:sym typeface="Mulish"/>
              </a:rPr>
              <a:t>Evade Detection</a:t>
            </a:r>
          </a:p>
          <a:p>
            <a:pPr marL="285750" indent="-285750">
              <a:spcAft>
                <a:spcPts val="600"/>
              </a:spcAft>
              <a:buClr>
                <a:srgbClr val="5C5C5F"/>
              </a:buClr>
              <a:defRPr/>
            </a:pPr>
            <a:r>
              <a:rPr lang="en-US" sz="1600">
                <a:solidFill>
                  <a:schemeClr val="bg1"/>
                </a:solidFill>
                <a:sym typeface="Mulish"/>
              </a:rPr>
              <a:t>The monitoring system receives the altered sensor data.</a:t>
            </a:r>
          </a:p>
          <a:p>
            <a:pPr marL="0" indent="0">
              <a:spcAft>
                <a:spcPts val="600"/>
              </a:spcAft>
              <a:buClr>
                <a:srgbClr val="5C5C5F"/>
              </a:buClr>
              <a:buNone/>
              <a:defRPr/>
            </a:pPr>
            <a:r>
              <a:rPr lang="en-US" sz="1600">
                <a:solidFill>
                  <a:schemeClr val="bg1"/>
                </a:solidFill>
                <a:sym typeface="Mulish"/>
              </a:rPr>
              <a:t>Misleading Actuation</a:t>
            </a:r>
          </a:p>
          <a:p>
            <a:pPr marL="285750" indent="-285750">
              <a:spcAft>
                <a:spcPts val="600"/>
              </a:spcAft>
              <a:buClr>
                <a:srgbClr val="5C5C5F"/>
              </a:buClr>
              <a:defRPr/>
            </a:pPr>
            <a:r>
              <a:rPr lang="en-US" sz="1600">
                <a:solidFill>
                  <a:schemeClr val="bg1"/>
                </a:solidFill>
                <a:sym typeface="Mulish"/>
              </a:rPr>
              <a:t>Actuators then react to the incorrect sensor data to compensate</a:t>
            </a:r>
          </a:p>
          <a:p>
            <a:pPr marL="285750" indent="-285750">
              <a:spcAft>
                <a:spcPts val="600"/>
              </a:spcAft>
              <a:buClr>
                <a:srgbClr val="5C5C5F"/>
              </a:buClr>
              <a:defRPr/>
            </a:pPr>
            <a:r>
              <a:rPr lang="en-US" sz="1600">
                <a:solidFill>
                  <a:schemeClr val="bg1"/>
                </a:solidFill>
                <a:sym typeface="Mulish"/>
              </a:rPr>
              <a:t>This can introduce abnormal </a:t>
            </a:r>
            <a:r>
              <a:rPr lang="en-US" sz="1600" err="1">
                <a:solidFill>
                  <a:schemeClr val="bg1"/>
                </a:solidFill>
                <a:sym typeface="Mulish"/>
              </a:rPr>
              <a:t>behaviour</a:t>
            </a:r>
            <a:r>
              <a:rPr lang="en-US" sz="1600">
                <a:solidFill>
                  <a:schemeClr val="bg1"/>
                </a:solidFill>
                <a:sym typeface="Mulish"/>
              </a:rPr>
              <a:t> to system as a result.</a:t>
            </a:r>
          </a:p>
          <a:p>
            <a:pPr marL="0" indent="0">
              <a:spcAft>
                <a:spcPts val="600"/>
              </a:spcAft>
              <a:buClr>
                <a:srgbClr val="5C5C5F"/>
              </a:buClr>
              <a:buNone/>
              <a:defRPr/>
            </a:pPr>
            <a:r>
              <a:rPr lang="en-US" sz="1600">
                <a:solidFill>
                  <a:schemeClr val="bg1"/>
                </a:solidFill>
                <a:sym typeface="Mulish"/>
              </a:rPr>
              <a:t>Cause Damage</a:t>
            </a:r>
          </a:p>
          <a:p>
            <a:pPr marL="285750" indent="-285750">
              <a:spcAft>
                <a:spcPts val="600"/>
              </a:spcAft>
              <a:buClr>
                <a:srgbClr val="5C5C5F"/>
              </a:buClr>
              <a:defRPr/>
            </a:pPr>
            <a:r>
              <a:rPr lang="en-US" sz="1600">
                <a:solidFill>
                  <a:schemeClr val="bg1"/>
                </a:solidFill>
                <a:sym typeface="Mulish"/>
              </a:rPr>
              <a:t>Allow plants to overheat (or freeze) long enough to induce stress or crop failure</a:t>
            </a:r>
          </a:p>
          <a:p>
            <a:pPr marL="285750" indent="-285750">
              <a:spcAft>
                <a:spcPts val="600"/>
              </a:spcAft>
              <a:buClr>
                <a:srgbClr val="5C5C5F"/>
              </a:buClr>
              <a:defRPr/>
            </a:pPr>
            <a:r>
              <a:rPr lang="en-US" sz="1600">
                <a:solidFill>
                  <a:schemeClr val="bg1"/>
                </a:solidFill>
                <a:sym typeface="Mulish"/>
              </a:rPr>
              <a:t>Overheating crops → reduced yield</a:t>
            </a:r>
          </a:p>
          <a:p>
            <a:pPr marL="285750" indent="-285750">
              <a:spcAft>
                <a:spcPts val="600"/>
              </a:spcAft>
              <a:buClr>
                <a:srgbClr val="5C5C5F"/>
              </a:buClr>
              <a:defRPr/>
            </a:pPr>
            <a:r>
              <a:rPr lang="en-US" sz="1600">
                <a:solidFill>
                  <a:schemeClr val="bg1"/>
                </a:solidFill>
                <a:sym typeface="Mulish"/>
              </a:rPr>
              <a:t>Hidden equipment strain (overheat)</a:t>
            </a:r>
          </a:p>
        </p:txBody>
      </p:sp>
    </p:spTree>
    <p:extLst>
      <p:ext uri="{BB962C8B-B14F-4D97-AF65-F5344CB8AC3E}">
        <p14:creationId xmlns:p14="http://schemas.microsoft.com/office/powerpoint/2010/main" val="85929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0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0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11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11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114"/>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10" grpId="0"/>
      <p:bldP spid="112" grpId="0"/>
      <p:bldP spid="114" grpId="0"/>
      <p:bldP spid="1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indow with plants growing in it&#10;&#10;AI-generated content may be incorrect.">
            <a:extLst>
              <a:ext uri="{FF2B5EF4-FFF2-40B4-BE49-F238E27FC236}">
                <a16:creationId xmlns:a16="http://schemas.microsoft.com/office/drawing/2014/main" id="{C5F15141-B9C1-5A87-C96D-AA27C1D7896F}"/>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14460" b="1271"/>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DF14FDCC-24F5-6E09-2824-587278BF6989}"/>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Detection Mechanism</a:t>
            </a:r>
          </a:p>
        </p:txBody>
      </p:sp>
      <p:sp>
        <p:nvSpPr>
          <p:cNvPr id="16"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4E0D0F6-57F8-C841-8CB3-3F00F7E2AD6F}"/>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15</a:t>
            </a:fld>
            <a:endParaRPr lang="en-US">
              <a:solidFill>
                <a:srgbClr val="FFFFFF"/>
              </a:solidFill>
              <a:latin typeface="Calibri" panose="020F0502020204030204"/>
            </a:endParaRPr>
          </a:p>
        </p:txBody>
      </p:sp>
      <p:sp>
        <p:nvSpPr>
          <p:cNvPr id="15" name="Text Placeholder 3">
            <a:extLst>
              <a:ext uri="{FF2B5EF4-FFF2-40B4-BE49-F238E27FC236}">
                <a16:creationId xmlns:a16="http://schemas.microsoft.com/office/drawing/2014/main" id="{FA98AB9B-9825-934F-2717-B1FD6DED24FD}"/>
              </a:ext>
            </a:extLst>
          </p:cNvPr>
          <p:cNvSpPr txBox="1">
            <a:spLocks/>
          </p:cNvSpPr>
          <p:nvPr/>
        </p:nvSpPr>
        <p:spPr>
          <a:xfrm>
            <a:off x="838200" y="1987459"/>
            <a:ext cx="6121122" cy="4279349"/>
          </a:xfrm>
          <a:prstGeom prst="rect">
            <a:avLst/>
          </a:prstGeom>
        </p:spPr>
        <p:txBody>
          <a:bodyPr spcFirstLastPara="1" vert="horz" wrap="square" lIns="91440" tIns="45720" rIns="91440" bIns="45720" rtlCol="0" anchor="t"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None/>
              <a:defRPr/>
            </a:pPr>
            <a:r>
              <a:rPr lang="en-US" sz="1800">
                <a:solidFill>
                  <a:schemeClr val="bg1"/>
                </a:solidFill>
                <a:sym typeface="Mulish"/>
              </a:rPr>
              <a:t>We built a dataset off of our system’s sensor outputs and used it to train an ML-based classification system</a:t>
            </a:r>
          </a:p>
          <a:p>
            <a:pPr marL="0" indent="0">
              <a:spcAft>
                <a:spcPts val="600"/>
              </a:spcAft>
              <a:buClr>
                <a:srgbClr val="5C5C5F"/>
              </a:buClr>
              <a:buNone/>
              <a:defRPr/>
            </a:pPr>
            <a:r>
              <a:rPr lang="en-US" sz="1800">
                <a:solidFill>
                  <a:schemeClr val="bg1"/>
                </a:solidFill>
                <a:sym typeface="Mulish"/>
              </a:rPr>
              <a:t>Both Normal and Attack scenarios were used to build dataset</a:t>
            </a:r>
          </a:p>
          <a:p>
            <a:pPr marL="0" indent="0">
              <a:spcAft>
                <a:spcPts val="600"/>
              </a:spcAft>
              <a:buClr>
                <a:srgbClr val="5C5C5F"/>
              </a:buClr>
              <a:buNone/>
              <a:defRPr/>
            </a:pPr>
            <a:r>
              <a:rPr lang="en-US" sz="1800">
                <a:solidFill>
                  <a:schemeClr val="bg1"/>
                </a:solidFill>
                <a:sym typeface="Mulish"/>
              </a:rPr>
              <a:t>Using Decision Tree method with 80-20 Train/Test split</a:t>
            </a:r>
          </a:p>
          <a:p>
            <a:pPr marL="0" indent="0">
              <a:spcAft>
                <a:spcPts val="600"/>
              </a:spcAft>
              <a:buClr>
                <a:srgbClr val="5C5C5F"/>
              </a:buClr>
              <a:buNone/>
              <a:defRPr/>
            </a:pPr>
            <a:r>
              <a:rPr lang="en-US" sz="1800">
                <a:solidFill>
                  <a:schemeClr val="bg1"/>
                </a:solidFill>
                <a:sym typeface="Mulish"/>
              </a:rPr>
              <a:t>Reads sensor output values in real-time</a:t>
            </a:r>
          </a:p>
          <a:p>
            <a:pPr marL="0" indent="0">
              <a:spcAft>
                <a:spcPts val="600"/>
              </a:spcAft>
              <a:buClr>
                <a:srgbClr val="5C5C5F"/>
              </a:buClr>
              <a:buNone/>
              <a:defRPr/>
            </a:pPr>
            <a:r>
              <a:rPr lang="en-US" sz="1800">
                <a:solidFill>
                  <a:schemeClr val="bg1"/>
                </a:solidFill>
                <a:sym typeface="Mulish"/>
              </a:rPr>
              <a:t>Receive alerts on normal or attack behavior.</a:t>
            </a:r>
          </a:p>
          <a:p>
            <a:pPr marL="0" indent="0">
              <a:spcAft>
                <a:spcPts val="600"/>
              </a:spcAft>
              <a:buClr>
                <a:srgbClr val="5C5C5F"/>
              </a:buClr>
              <a:buNone/>
              <a:defRPr/>
            </a:pPr>
            <a:r>
              <a:rPr lang="en-US" sz="1800">
                <a:solidFill>
                  <a:schemeClr val="bg1"/>
                </a:solidFill>
                <a:sym typeface="Mulish"/>
              </a:rPr>
              <a:t>Using the same train/test split, we computed the following performance metrics:</a:t>
            </a:r>
          </a:p>
          <a:p>
            <a:pPr marL="895335" lvl="1" indent="-285750">
              <a:spcAft>
                <a:spcPts val="600"/>
              </a:spcAft>
              <a:buClr>
                <a:srgbClr val="5C5C5F"/>
              </a:buClr>
              <a:defRPr/>
            </a:pPr>
            <a:r>
              <a:rPr lang="en-IN" sz="1400">
                <a:solidFill>
                  <a:schemeClr val="bg1"/>
                </a:solidFill>
              </a:rPr>
              <a:t>Overall accuracy: 99.8013%</a:t>
            </a:r>
          </a:p>
          <a:p>
            <a:pPr marL="895335" lvl="1" indent="-285750">
              <a:spcAft>
                <a:spcPts val="600"/>
              </a:spcAft>
              <a:buClr>
                <a:srgbClr val="5C5C5F"/>
              </a:buClr>
              <a:defRPr/>
            </a:pPr>
            <a:r>
              <a:rPr lang="en-US" sz="1400">
                <a:solidFill>
                  <a:schemeClr val="bg1"/>
                </a:solidFill>
                <a:sym typeface="Mulish"/>
              </a:rPr>
              <a:t>Normal scenarios were correctly identified with 100% accuracy, only 3 False Negatives cropped up during Attack Detection.</a:t>
            </a:r>
          </a:p>
          <a:p>
            <a:pPr marL="895335" lvl="1" indent="-285750">
              <a:spcAft>
                <a:spcPts val="600"/>
              </a:spcAft>
              <a:buClr>
                <a:srgbClr val="5C5C5F"/>
              </a:buClr>
              <a:defRPr/>
            </a:pPr>
            <a:r>
              <a:rPr lang="en-US" sz="1400">
                <a:solidFill>
                  <a:schemeClr val="bg1"/>
                </a:solidFill>
                <a:sym typeface="Mulish"/>
              </a:rPr>
              <a:t>ROC area is 0.999, confirming strong distinction between attack and normal behavior</a:t>
            </a:r>
            <a:endParaRPr lang="en-IN" sz="1400">
              <a:solidFill>
                <a:schemeClr val="bg1"/>
              </a:solidFill>
              <a:sym typeface="Mulish"/>
            </a:endParaRPr>
          </a:p>
          <a:p>
            <a:pPr marL="0" indent="0">
              <a:spcAft>
                <a:spcPts val="600"/>
              </a:spcAft>
              <a:buClr>
                <a:srgbClr val="5C5C5F"/>
              </a:buClr>
              <a:buNone/>
              <a:defRPr/>
            </a:pPr>
            <a:endParaRPr lang="en-IN" sz="1800">
              <a:solidFill>
                <a:schemeClr val="bg1"/>
              </a:solidFill>
            </a:endParaRPr>
          </a:p>
        </p:txBody>
      </p:sp>
      <p:graphicFrame>
        <p:nvGraphicFramePr>
          <p:cNvPr id="4" name="Table 3">
            <a:extLst>
              <a:ext uri="{FF2B5EF4-FFF2-40B4-BE49-F238E27FC236}">
                <a16:creationId xmlns:a16="http://schemas.microsoft.com/office/drawing/2014/main" id="{01F8C5D6-6EBB-947C-CE95-D7BC43D1B2AC}"/>
              </a:ext>
            </a:extLst>
          </p:cNvPr>
          <p:cNvGraphicFramePr>
            <a:graphicFrameLocks noGrp="1"/>
          </p:cNvGraphicFramePr>
          <p:nvPr>
            <p:extLst>
              <p:ext uri="{D42A27DB-BD31-4B8C-83A1-F6EECF244321}">
                <p14:modId xmlns:p14="http://schemas.microsoft.com/office/powerpoint/2010/main" val="4261616317"/>
              </p:ext>
            </p:extLst>
          </p:nvPr>
        </p:nvGraphicFramePr>
        <p:xfrm>
          <a:off x="7446567" y="5465445"/>
          <a:ext cx="3907233" cy="754380"/>
        </p:xfrm>
        <a:graphic>
          <a:graphicData uri="http://schemas.openxmlformats.org/drawingml/2006/table">
            <a:tbl>
              <a:tblPr>
                <a:tableStyleId>{073A0DAA-6AF3-43AB-8588-CEC1D06C72B9}</a:tableStyleId>
              </a:tblPr>
              <a:tblGrid>
                <a:gridCol w="1302411">
                  <a:extLst>
                    <a:ext uri="{9D8B030D-6E8A-4147-A177-3AD203B41FA5}">
                      <a16:colId xmlns:a16="http://schemas.microsoft.com/office/drawing/2014/main" val="3652763570"/>
                    </a:ext>
                  </a:extLst>
                </a:gridCol>
                <a:gridCol w="1302411">
                  <a:extLst>
                    <a:ext uri="{9D8B030D-6E8A-4147-A177-3AD203B41FA5}">
                      <a16:colId xmlns:a16="http://schemas.microsoft.com/office/drawing/2014/main" val="4077282853"/>
                    </a:ext>
                  </a:extLst>
                </a:gridCol>
                <a:gridCol w="1302411">
                  <a:extLst>
                    <a:ext uri="{9D8B030D-6E8A-4147-A177-3AD203B41FA5}">
                      <a16:colId xmlns:a16="http://schemas.microsoft.com/office/drawing/2014/main" val="3795987582"/>
                    </a:ext>
                  </a:extLst>
                </a:gridCol>
              </a:tblGrid>
              <a:tr h="208309">
                <a:tc>
                  <a:txBody>
                    <a:bodyPr/>
                    <a:lstStyle/>
                    <a:p>
                      <a:pPr>
                        <a:buNone/>
                      </a:pPr>
                      <a:r>
                        <a:rPr lang="en-IN" sz="1050" b="1"/>
                        <a:t>Actual / Predicted</a:t>
                      </a:r>
                      <a:endParaRPr lang="en-IN" sz="1050"/>
                    </a:p>
                  </a:txBody>
                  <a:tcPr anchor="ctr"/>
                </a:tc>
                <a:tc>
                  <a:txBody>
                    <a:bodyPr/>
                    <a:lstStyle/>
                    <a:p>
                      <a:pPr>
                        <a:buNone/>
                      </a:pPr>
                      <a:r>
                        <a:rPr lang="en-IN" sz="1050" b="1"/>
                        <a:t>Class 0 (Normal)</a:t>
                      </a:r>
                      <a:endParaRPr lang="en-IN" sz="1050"/>
                    </a:p>
                  </a:txBody>
                  <a:tcPr anchor="ctr"/>
                </a:tc>
                <a:tc>
                  <a:txBody>
                    <a:bodyPr/>
                    <a:lstStyle/>
                    <a:p>
                      <a:pPr>
                        <a:buNone/>
                      </a:pPr>
                      <a:r>
                        <a:rPr lang="en-IN" sz="1050" b="1"/>
                        <a:t>Class 1 (Attack)</a:t>
                      </a:r>
                      <a:endParaRPr lang="en-IN" sz="1050"/>
                    </a:p>
                  </a:txBody>
                  <a:tcPr anchor="ctr"/>
                </a:tc>
                <a:extLst>
                  <a:ext uri="{0D108BD9-81ED-4DB2-BD59-A6C34878D82A}">
                    <a16:rowId xmlns:a16="http://schemas.microsoft.com/office/drawing/2014/main" val="3672871275"/>
                  </a:ext>
                </a:extLst>
              </a:tr>
              <a:tr h="208309">
                <a:tc>
                  <a:txBody>
                    <a:bodyPr/>
                    <a:lstStyle/>
                    <a:p>
                      <a:pPr>
                        <a:buNone/>
                      </a:pPr>
                      <a:r>
                        <a:rPr lang="en-IN" sz="1050" b="1"/>
                        <a:t>Class 0 (Normal)</a:t>
                      </a:r>
                      <a:endParaRPr lang="en-IN" sz="1050"/>
                    </a:p>
                  </a:txBody>
                  <a:tcPr anchor="ctr"/>
                </a:tc>
                <a:tc>
                  <a:txBody>
                    <a:bodyPr/>
                    <a:lstStyle/>
                    <a:p>
                      <a:pPr>
                        <a:buNone/>
                      </a:pPr>
                      <a:r>
                        <a:rPr lang="en-IN" sz="1050"/>
                        <a:t>743 (True Negative)</a:t>
                      </a:r>
                    </a:p>
                  </a:txBody>
                  <a:tcPr anchor="ctr"/>
                </a:tc>
                <a:tc>
                  <a:txBody>
                    <a:bodyPr/>
                    <a:lstStyle/>
                    <a:p>
                      <a:pPr>
                        <a:buNone/>
                      </a:pPr>
                      <a:r>
                        <a:rPr lang="en-IN" sz="1050"/>
                        <a:t>0 (False Positive)</a:t>
                      </a:r>
                    </a:p>
                  </a:txBody>
                  <a:tcPr anchor="ctr"/>
                </a:tc>
                <a:extLst>
                  <a:ext uri="{0D108BD9-81ED-4DB2-BD59-A6C34878D82A}">
                    <a16:rowId xmlns:a16="http://schemas.microsoft.com/office/drawing/2014/main" val="979580939"/>
                  </a:ext>
                </a:extLst>
              </a:tr>
              <a:tr h="232023">
                <a:tc>
                  <a:txBody>
                    <a:bodyPr/>
                    <a:lstStyle/>
                    <a:p>
                      <a:pPr>
                        <a:buNone/>
                      </a:pPr>
                      <a:r>
                        <a:rPr lang="en-IN" sz="1050" b="1"/>
                        <a:t>Class 1 (Attack)</a:t>
                      </a:r>
                      <a:endParaRPr lang="en-IN" sz="1050"/>
                    </a:p>
                  </a:txBody>
                  <a:tcPr anchor="ctr"/>
                </a:tc>
                <a:tc>
                  <a:txBody>
                    <a:bodyPr/>
                    <a:lstStyle/>
                    <a:p>
                      <a:pPr>
                        <a:buNone/>
                      </a:pPr>
                      <a:r>
                        <a:rPr lang="en-IN" sz="1050"/>
                        <a:t>3 (False Negative)</a:t>
                      </a:r>
                    </a:p>
                  </a:txBody>
                  <a:tcPr anchor="ctr"/>
                </a:tc>
                <a:tc>
                  <a:txBody>
                    <a:bodyPr/>
                    <a:lstStyle/>
                    <a:p>
                      <a:pPr>
                        <a:buNone/>
                      </a:pPr>
                      <a:r>
                        <a:rPr lang="en-IN" sz="1050"/>
                        <a:t>764 (True Positive)</a:t>
                      </a:r>
                    </a:p>
                  </a:txBody>
                  <a:tcPr anchor="ctr"/>
                </a:tc>
                <a:extLst>
                  <a:ext uri="{0D108BD9-81ED-4DB2-BD59-A6C34878D82A}">
                    <a16:rowId xmlns:a16="http://schemas.microsoft.com/office/drawing/2014/main" val="2479206498"/>
                  </a:ext>
                </a:extLst>
              </a:tr>
            </a:tbl>
          </a:graphicData>
        </a:graphic>
      </p:graphicFrame>
      <p:pic>
        <p:nvPicPr>
          <p:cNvPr id="8" name="Picture 7">
            <a:extLst>
              <a:ext uri="{FF2B5EF4-FFF2-40B4-BE49-F238E27FC236}">
                <a16:creationId xmlns:a16="http://schemas.microsoft.com/office/drawing/2014/main" id="{E6A3642E-CE5D-E97A-B744-E65777D49FFA}"/>
              </a:ext>
            </a:extLst>
          </p:cNvPr>
          <p:cNvPicPr>
            <a:picLocks noChangeAspect="1"/>
          </p:cNvPicPr>
          <p:nvPr/>
        </p:nvPicPr>
        <p:blipFill>
          <a:blip r:embed="rId4"/>
          <a:srcRect t="42924" b="-1"/>
          <a:stretch>
            <a:fillRect/>
          </a:stretch>
        </p:blipFill>
        <p:spPr>
          <a:xfrm>
            <a:off x="7295727" y="4776000"/>
            <a:ext cx="2029037" cy="648640"/>
          </a:xfrm>
          <a:prstGeom prst="rect">
            <a:avLst/>
          </a:prstGeom>
        </p:spPr>
      </p:pic>
      <p:pic>
        <p:nvPicPr>
          <p:cNvPr id="17" name="Picture 16">
            <a:extLst>
              <a:ext uri="{FF2B5EF4-FFF2-40B4-BE49-F238E27FC236}">
                <a16:creationId xmlns:a16="http://schemas.microsoft.com/office/drawing/2014/main" id="{AB10A71D-3CA7-CE6C-27AE-04CEED35A7DC}"/>
              </a:ext>
            </a:extLst>
          </p:cNvPr>
          <p:cNvPicPr>
            <a:picLocks noChangeAspect="1"/>
          </p:cNvPicPr>
          <p:nvPr/>
        </p:nvPicPr>
        <p:blipFill>
          <a:blip r:embed="rId5"/>
          <a:srcRect t="13463"/>
          <a:stretch>
            <a:fillRect/>
          </a:stretch>
        </p:blipFill>
        <p:spPr>
          <a:xfrm>
            <a:off x="9324764" y="4781232"/>
            <a:ext cx="2029036" cy="648640"/>
          </a:xfrm>
          <a:prstGeom prst="rect">
            <a:avLst/>
          </a:prstGeom>
        </p:spPr>
      </p:pic>
      <p:pic>
        <p:nvPicPr>
          <p:cNvPr id="21" name="Picture 20">
            <a:extLst>
              <a:ext uri="{FF2B5EF4-FFF2-40B4-BE49-F238E27FC236}">
                <a16:creationId xmlns:a16="http://schemas.microsoft.com/office/drawing/2014/main" id="{D19EB601-0F14-2584-C556-8FBB17B775E1}"/>
              </a:ext>
            </a:extLst>
          </p:cNvPr>
          <p:cNvPicPr>
            <a:picLocks noChangeAspect="1"/>
          </p:cNvPicPr>
          <p:nvPr/>
        </p:nvPicPr>
        <p:blipFill>
          <a:blip r:embed="rId6"/>
          <a:stretch>
            <a:fillRect/>
          </a:stretch>
        </p:blipFill>
        <p:spPr>
          <a:xfrm>
            <a:off x="7100409" y="1809822"/>
            <a:ext cx="4253392" cy="2942107"/>
          </a:xfrm>
          <a:prstGeom prst="rect">
            <a:avLst/>
          </a:prstGeom>
        </p:spPr>
      </p:pic>
    </p:spTree>
    <p:extLst>
      <p:ext uri="{BB962C8B-B14F-4D97-AF65-F5344CB8AC3E}">
        <p14:creationId xmlns:p14="http://schemas.microsoft.com/office/powerpoint/2010/main" val="2649112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lass roof of a greenhouse&#10;&#10;AI-generated content may be incorrect.">
            <a:extLst>
              <a:ext uri="{FF2B5EF4-FFF2-40B4-BE49-F238E27FC236}">
                <a16:creationId xmlns:a16="http://schemas.microsoft.com/office/drawing/2014/main" id="{A907367A-38EE-89B6-704B-8D42463F86F6}"/>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b="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F69A52F5-80DF-EE30-B621-03F61A9B4F3C}"/>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Conclusions</a:t>
            </a:r>
          </a:p>
        </p:txBody>
      </p:sp>
      <p:sp>
        <p:nvSpPr>
          <p:cNvPr id="1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9C29596-5EF7-F060-718A-2A52E43CF257}"/>
              </a:ext>
            </a:extLst>
          </p:cNvPr>
          <p:cNvSpPr>
            <a:spLocks noGrp="1"/>
          </p:cNvSpPr>
          <p:nvPr>
            <p:ph type="body" idx="1"/>
          </p:nvPr>
        </p:nvSpPr>
        <p:spPr>
          <a:xfrm>
            <a:off x="838200" y="2004446"/>
            <a:ext cx="10515600" cy="4176897"/>
          </a:xfrm>
        </p:spPr>
        <p:txBody>
          <a:bodyPr vert="horz" lIns="91440" tIns="45720" rIns="91440" bIns="45720" rtlCol="0">
            <a:normAutofit/>
          </a:bodyPr>
          <a:lstStyle/>
          <a:p>
            <a:pPr indent="-228600">
              <a:spcAft>
                <a:spcPts val="600"/>
              </a:spcAft>
              <a:buFont typeface="Arial" panose="020B0604020202020204" pitchFamily="34" charset="0"/>
              <a:buChar char="•"/>
            </a:pPr>
            <a:r>
              <a:rPr lang="en-US" sz="2200">
                <a:solidFill>
                  <a:schemeClr val="bg1"/>
                </a:solidFill>
              </a:rPr>
              <a:t>Main Outcomes:</a:t>
            </a:r>
          </a:p>
          <a:p>
            <a:pPr lvl="1" indent="-228600">
              <a:spcAft>
                <a:spcPts val="600"/>
              </a:spcAft>
              <a:buFont typeface="Arial" panose="020B0604020202020204" pitchFamily="34" charset="0"/>
              <a:buChar char="•"/>
            </a:pPr>
            <a:r>
              <a:rPr lang="en-US" sz="2200">
                <a:solidFill>
                  <a:schemeClr val="bg1"/>
                </a:solidFill>
              </a:rPr>
              <a:t>Built a digital greenhouse environment using Python, PySide, InfluxDB and Grafana to simulate and monitor control processes via a SCADA system</a:t>
            </a:r>
          </a:p>
          <a:p>
            <a:pPr lvl="1" indent="-228600">
              <a:spcAft>
                <a:spcPts val="600"/>
              </a:spcAft>
              <a:buFont typeface="Arial" panose="020B0604020202020204" pitchFamily="34" charset="0"/>
              <a:buChar char="•"/>
            </a:pPr>
            <a:r>
              <a:rPr lang="en-US" sz="2200">
                <a:solidFill>
                  <a:schemeClr val="bg1"/>
                </a:solidFill>
              </a:rPr>
              <a:t>Developed an interactive GUI in PySide to control, override, and observe system responses.</a:t>
            </a:r>
          </a:p>
          <a:p>
            <a:pPr lvl="1" indent="-228600">
              <a:spcAft>
                <a:spcPts val="600"/>
              </a:spcAft>
              <a:buFont typeface="Arial" panose="020B0604020202020204" pitchFamily="34" charset="0"/>
              <a:buChar char="•"/>
            </a:pPr>
            <a:r>
              <a:rPr lang="en-US" sz="2200">
                <a:solidFill>
                  <a:schemeClr val="bg1"/>
                </a:solidFill>
              </a:rPr>
              <a:t>Visualized sensor behavior and attack traces in Grafana, enabling transparent monitoring and validation.</a:t>
            </a:r>
          </a:p>
          <a:p>
            <a:pPr lvl="1" indent="-228600">
              <a:spcAft>
                <a:spcPts val="600"/>
              </a:spcAft>
              <a:buFont typeface="Arial" panose="020B0604020202020204" pitchFamily="34" charset="0"/>
              <a:buChar char="•"/>
            </a:pPr>
            <a:r>
              <a:rPr lang="en-US" sz="2200">
                <a:solidFill>
                  <a:schemeClr val="bg1"/>
                </a:solidFill>
              </a:rPr>
              <a:t>Using the override functions built in as an attack method to induce abnormal behavior in the system.</a:t>
            </a:r>
          </a:p>
          <a:p>
            <a:pPr lvl="1" indent="-228600">
              <a:spcAft>
                <a:spcPts val="600"/>
              </a:spcAft>
              <a:buFont typeface="Arial" panose="020B0604020202020204" pitchFamily="34" charset="0"/>
              <a:buChar char="•"/>
            </a:pPr>
            <a:r>
              <a:rPr lang="en-US" sz="2200">
                <a:solidFill>
                  <a:schemeClr val="bg1"/>
                </a:solidFill>
              </a:rPr>
              <a:t>Built a detection pipeline integrating machine learning with real-time sensor data for attack pattern detection.</a:t>
            </a:r>
          </a:p>
        </p:txBody>
      </p:sp>
      <p:sp>
        <p:nvSpPr>
          <p:cNvPr id="2" name="Slide Number Placeholder 1">
            <a:extLst>
              <a:ext uri="{FF2B5EF4-FFF2-40B4-BE49-F238E27FC236}">
                <a16:creationId xmlns:a16="http://schemas.microsoft.com/office/drawing/2014/main" id="{2C3E1830-3849-F8EC-D614-69B09F04FB61}"/>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16</a:t>
            </a:fld>
            <a:endParaRPr lang="en-US">
              <a:solidFill>
                <a:srgbClr val="FFFFFF"/>
              </a:solidFill>
              <a:latin typeface="Calibri" panose="020F0502020204030204"/>
            </a:endParaRPr>
          </a:p>
        </p:txBody>
      </p:sp>
    </p:spTree>
    <p:extLst>
      <p:ext uri="{BB962C8B-B14F-4D97-AF65-F5344CB8AC3E}">
        <p14:creationId xmlns:p14="http://schemas.microsoft.com/office/powerpoint/2010/main" val="673130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lass roof with trees and plants&#10;&#10;AI-generated content may be incorrect.">
            <a:extLst>
              <a:ext uri="{FF2B5EF4-FFF2-40B4-BE49-F238E27FC236}">
                <a16:creationId xmlns:a16="http://schemas.microsoft.com/office/drawing/2014/main" id="{CE80A514-0F10-7311-5343-1D8797D076EE}"/>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13895" b="1835"/>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8D718368-0419-E0E9-D389-EEF7E4CD5C3D}"/>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Conclusions</a:t>
            </a:r>
          </a:p>
        </p:txBody>
      </p:sp>
      <p:sp>
        <p:nvSpPr>
          <p:cNvPr id="1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06620617-441D-73A8-1644-0F9613B56236}"/>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17</a:t>
            </a:fld>
            <a:endParaRPr lang="en-US">
              <a:solidFill>
                <a:srgbClr val="FFFFFF"/>
              </a:solidFill>
              <a:latin typeface="Calibri" panose="020F0502020204030204"/>
            </a:endParaRPr>
          </a:p>
        </p:txBody>
      </p:sp>
      <p:sp>
        <p:nvSpPr>
          <p:cNvPr id="7" name="Text Placeholder 3">
            <a:extLst>
              <a:ext uri="{FF2B5EF4-FFF2-40B4-BE49-F238E27FC236}">
                <a16:creationId xmlns:a16="http://schemas.microsoft.com/office/drawing/2014/main" id="{FF2D039C-F933-D58D-A8F6-ECDD5093F478}"/>
              </a:ext>
            </a:extLst>
          </p:cNvPr>
          <p:cNvSpPr txBox="1">
            <a:spLocks/>
          </p:cNvSpPr>
          <p:nvPr/>
        </p:nvSpPr>
        <p:spPr>
          <a:xfrm>
            <a:off x="838200" y="2130097"/>
            <a:ext cx="9987849" cy="4279349"/>
          </a:xfrm>
          <a:prstGeom prst="rect">
            <a:avLst/>
          </a:prstGeom>
        </p:spPr>
        <p:txBody>
          <a:bodyPr spcFirstLastPara="1" vert="horz" wrap="square" lIns="91440" tIns="45720" rIns="91440" bIns="45720" rtlCol="0" anchor="t"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None/>
              <a:defRPr/>
            </a:pPr>
            <a:r>
              <a:rPr lang="en-US" sz="1800">
                <a:solidFill>
                  <a:schemeClr val="bg1"/>
                </a:solidFill>
                <a:sym typeface="Mulish"/>
              </a:rPr>
              <a:t>Key Findings &amp; Observations:</a:t>
            </a:r>
          </a:p>
          <a:p>
            <a:pPr marL="285750" indent="-285750">
              <a:spcAft>
                <a:spcPts val="600"/>
              </a:spcAft>
              <a:buClr>
                <a:srgbClr val="5C5C5F"/>
              </a:buClr>
              <a:defRPr/>
            </a:pPr>
            <a:r>
              <a:rPr lang="en-US" sz="1800">
                <a:solidFill>
                  <a:schemeClr val="bg1"/>
                </a:solidFill>
                <a:sym typeface="Mulish"/>
              </a:rPr>
              <a:t>We were able to create a viable digital twin and simulate all the components of the system accurately</a:t>
            </a:r>
          </a:p>
          <a:p>
            <a:pPr marL="285750" indent="-285750">
              <a:spcAft>
                <a:spcPts val="600"/>
              </a:spcAft>
              <a:buClr>
                <a:srgbClr val="5C5C5F"/>
              </a:buClr>
              <a:defRPr/>
            </a:pPr>
            <a:r>
              <a:rPr lang="en-US" sz="1800">
                <a:solidFill>
                  <a:schemeClr val="bg1"/>
                </a:solidFill>
                <a:sym typeface="Mulish"/>
              </a:rPr>
              <a:t>With the attack, we were able to show how malicious overrides and spoofed data can compromise system integrity.</a:t>
            </a:r>
          </a:p>
          <a:p>
            <a:pPr marL="285750" indent="-285750">
              <a:spcAft>
                <a:spcPts val="600"/>
              </a:spcAft>
              <a:buClr>
                <a:srgbClr val="5C5C5F"/>
              </a:buClr>
              <a:defRPr/>
            </a:pPr>
            <a:r>
              <a:rPr lang="en-US" sz="1800">
                <a:solidFill>
                  <a:schemeClr val="bg1"/>
                </a:solidFill>
                <a:sym typeface="Mulish"/>
              </a:rPr>
              <a:t>Through our detection mechanism, we were able to identify attack patterns in real-time with good accuracy.</a:t>
            </a:r>
          </a:p>
          <a:p>
            <a:pPr marL="0" indent="0">
              <a:spcAft>
                <a:spcPts val="600"/>
              </a:spcAft>
              <a:buClr>
                <a:srgbClr val="5C5C5F"/>
              </a:buClr>
              <a:buNone/>
              <a:defRPr/>
            </a:pPr>
            <a:r>
              <a:rPr lang="en-US" sz="1800">
                <a:solidFill>
                  <a:schemeClr val="bg1"/>
                </a:solidFill>
                <a:sym typeface="Mulish"/>
              </a:rPr>
              <a:t>Detection Performance:</a:t>
            </a:r>
          </a:p>
          <a:p>
            <a:pPr marL="285750" indent="-285750">
              <a:spcAft>
                <a:spcPts val="600"/>
              </a:spcAft>
              <a:buClr>
                <a:srgbClr val="5C5C5F"/>
              </a:buClr>
              <a:defRPr/>
            </a:pPr>
            <a:r>
              <a:rPr lang="en-US" sz="1800">
                <a:solidFill>
                  <a:schemeClr val="bg1"/>
                </a:solidFill>
                <a:sym typeface="Mulish"/>
              </a:rPr>
              <a:t>Detection achieved very high precision and minimal false positives, ensuring reliability in distinguishing normal vs. attack states.</a:t>
            </a:r>
          </a:p>
          <a:p>
            <a:pPr marL="285750" indent="-285750">
              <a:spcAft>
                <a:spcPts val="600"/>
              </a:spcAft>
              <a:buClr>
                <a:srgbClr val="5C5C5F"/>
              </a:buClr>
              <a:defRPr/>
            </a:pPr>
            <a:r>
              <a:rPr lang="en-US" sz="1800">
                <a:solidFill>
                  <a:schemeClr val="bg1"/>
                </a:solidFill>
                <a:sym typeface="Mulish"/>
              </a:rPr>
              <a:t>Fast inference and low detection latency, suitable for real-time monitoring.</a:t>
            </a:r>
          </a:p>
          <a:p>
            <a:pPr marL="285750" indent="-285750">
              <a:spcAft>
                <a:spcPts val="600"/>
              </a:spcAft>
              <a:buClr>
                <a:srgbClr val="5C5C5F"/>
              </a:buClr>
              <a:defRPr/>
            </a:pPr>
            <a:r>
              <a:rPr lang="en-US" sz="1800">
                <a:solidFill>
                  <a:schemeClr val="bg1"/>
                </a:solidFill>
                <a:sym typeface="Mulish"/>
              </a:rPr>
              <a:t>The system proved resilient to noisy data and spoofed sensor streams.</a:t>
            </a:r>
          </a:p>
        </p:txBody>
      </p:sp>
    </p:spTree>
    <p:extLst>
      <p:ext uri="{BB962C8B-B14F-4D97-AF65-F5344CB8AC3E}">
        <p14:creationId xmlns:p14="http://schemas.microsoft.com/office/powerpoint/2010/main" val="1375096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ear sitting on its hind legs&#10;&#10;AI-generated content may be incorrect.">
            <a:extLst>
              <a:ext uri="{FF2B5EF4-FFF2-40B4-BE49-F238E27FC236}">
                <a16:creationId xmlns:a16="http://schemas.microsoft.com/office/drawing/2014/main" id="{B92555B0-CACE-03E7-ED10-CF274D2E1A0D}"/>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333" r="-1" b="18124"/>
          <a:stretch>
            <a:fillRect/>
          </a:stretch>
        </p:blipFill>
        <p:spPr>
          <a:xfrm>
            <a:off x="20" y="10"/>
            <a:ext cx="12188930" cy="6857990"/>
          </a:xfrm>
          <a:prstGeom prst="rect">
            <a:avLst/>
          </a:prstGeom>
        </p:spPr>
      </p:pic>
      <p:sp>
        <p:nvSpPr>
          <p:cNvPr id="2" name="Title 1">
            <a:extLst>
              <a:ext uri="{FF2B5EF4-FFF2-40B4-BE49-F238E27FC236}">
                <a16:creationId xmlns:a16="http://schemas.microsoft.com/office/drawing/2014/main" id="{D788C106-35A8-0237-574C-F6BB4E18488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chemeClr val="bg1"/>
                </a:solidFill>
              </a:rPr>
              <a:t>Questions?</a:t>
            </a:r>
          </a:p>
        </p:txBody>
      </p:sp>
      <p:sp>
        <p:nvSpPr>
          <p:cNvPr id="12"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5F70DE8-C409-66BC-220E-90BA69EF1B6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0000000-1234-1234-1234-123412341234}" type="slidenum">
              <a:rPr lang="en-US">
                <a:solidFill>
                  <a:srgbClr val="FFFFFF"/>
                </a:solidFill>
                <a:latin typeface="Calibri" panose="020F0502020204030204"/>
              </a:rPr>
              <a:pPr>
                <a:spcAft>
                  <a:spcPts val="600"/>
                </a:spcAft>
                <a:defRPr/>
              </a:pPr>
              <a:t>18</a:t>
            </a:fld>
            <a:endParaRPr lang="en-US">
              <a:solidFill>
                <a:srgbClr val="FFFFFF"/>
              </a:solidFill>
              <a:latin typeface="Calibri" panose="020F0502020204030204"/>
            </a:endParaRPr>
          </a:p>
        </p:txBody>
      </p:sp>
    </p:spTree>
    <p:extLst>
      <p:ext uri="{BB962C8B-B14F-4D97-AF65-F5344CB8AC3E}">
        <p14:creationId xmlns:p14="http://schemas.microsoft.com/office/powerpoint/2010/main" val="162529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thank you card in a envelope next to a pen and glasses&#10;&#10;AI-generated content may be incorrect.">
            <a:extLst>
              <a:ext uri="{FF2B5EF4-FFF2-40B4-BE49-F238E27FC236}">
                <a16:creationId xmlns:a16="http://schemas.microsoft.com/office/drawing/2014/main" id="{E051686A-F1D9-09D3-A95D-25E9B4B44A71}"/>
              </a:ext>
            </a:extLst>
          </p:cNvPr>
          <p:cNvPicPr>
            <a:picLocks noChangeAspect="1"/>
          </p:cNvPicPr>
          <p:nvPr/>
        </p:nvPicPr>
        <p:blipFill>
          <a:blip r:embed="rId2">
            <a:extLst>
              <a:ext uri="{28A0092B-C50C-407E-A947-70E740481C1C}">
                <a14:useLocalDpi xmlns:a14="http://schemas.microsoft.com/office/drawing/2010/main" val="0"/>
              </a:ext>
            </a:extLst>
          </a:blip>
          <a:srcRect t="3393" b="12353"/>
          <a:stretch>
            <a:fillRect/>
          </a:stretch>
        </p:blipFill>
        <p:spPr>
          <a:xfrm>
            <a:off x="20" y="1282"/>
            <a:ext cx="12191980" cy="6856718"/>
          </a:xfrm>
          <a:prstGeom prst="rect">
            <a:avLst/>
          </a:prstGeom>
        </p:spPr>
      </p:pic>
      <p:sp>
        <p:nvSpPr>
          <p:cNvPr id="3" name="Slide Number Placeholder 2">
            <a:extLst>
              <a:ext uri="{FF2B5EF4-FFF2-40B4-BE49-F238E27FC236}">
                <a16:creationId xmlns:a16="http://schemas.microsoft.com/office/drawing/2014/main" id="{AA6349F3-6AFA-D507-A315-F221505291C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000000-1234-1234-1234-123412341234}" type="slidenum">
              <a:rPr lang="en-US" smtClean="0">
                <a:solidFill>
                  <a:srgbClr val="FFFFFF"/>
                </a:solidFill>
              </a:rPr>
              <a:pPr>
                <a:spcAft>
                  <a:spcPts val="600"/>
                </a:spcAft>
              </a:pPr>
              <a:t>19</a:t>
            </a:fld>
            <a:endParaRPr lang="en-US">
              <a:solidFill>
                <a:srgbClr val="FFFFFF"/>
              </a:solidFill>
            </a:endParaRPr>
          </a:p>
        </p:txBody>
      </p:sp>
    </p:spTree>
    <p:extLst>
      <p:ext uri="{BB962C8B-B14F-4D97-AF65-F5344CB8AC3E}">
        <p14:creationId xmlns:p14="http://schemas.microsoft.com/office/powerpoint/2010/main" val="794601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alkway in a greenhouse&#10;&#10;AI-generated content may be incorrect.">
            <a:extLst>
              <a:ext uri="{FF2B5EF4-FFF2-40B4-BE49-F238E27FC236}">
                <a16:creationId xmlns:a16="http://schemas.microsoft.com/office/drawing/2014/main" id="{5A14996F-372B-023C-AF2F-57FB0CBE8A5D}"/>
              </a:ext>
            </a:extLst>
          </p:cNvPr>
          <p:cNvPicPr>
            <a:picLocks noChangeAspect="1"/>
          </p:cNvPicPr>
          <p:nvPr/>
        </p:nvPicPr>
        <p:blipFill>
          <a:blip r:embed="rId2"/>
          <a:srcRect b="15413"/>
          <a:stretch>
            <a:fillRect/>
          </a:stretch>
        </p:blipFill>
        <p:spPr>
          <a:xfrm>
            <a:off x="20" y="-22"/>
            <a:ext cx="12191977" cy="6858022"/>
          </a:xfrm>
          <a:prstGeom prst="rect">
            <a:avLst/>
          </a:prstGeom>
        </p:spPr>
      </p:pic>
      <p:sp>
        <p:nvSpPr>
          <p:cNvPr id="16" name="Rectangle 1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443A04-F172-7EB5-3B81-966EFD4B67A8}"/>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Table of Contents</a:t>
            </a:r>
          </a:p>
        </p:txBody>
      </p:sp>
      <p:sp>
        <p:nvSpPr>
          <p:cNvPr id="18" name="Rectangle 1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9E136C0-D93F-D9FE-1D49-85C5789E55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00000000-1234-1234-1234-123412341234}" type="slidenum">
              <a:rPr lang="en-US">
                <a:solidFill>
                  <a:srgbClr val="FFFFFF"/>
                </a:solidFill>
                <a:latin typeface="Calibri" panose="020F0502020204030204"/>
              </a:rPr>
              <a:pPr>
                <a:spcAft>
                  <a:spcPts val="600"/>
                </a:spcAft>
                <a:defRPr/>
              </a:pPr>
              <a:t>2</a:t>
            </a:fld>
            <a:endParaRPr lang="en-US">
              <a:solidFill>
                <a:srgbClr val="FFFFFF"/>
              </a:solidFill>
              <a:latin typeface="Calibri" panose="020F0502020204030204"/>
            </a:endParaRPr>
          </a:p>
        </p:txBody>
      </p:sp>
      <p:graphicFrame>
        <p:nvGraphicFramePr>
          <p:cNvPr id="11" name="Table 10">
            <a:extLst>
              <a:ext uri="{FF2B5EF4-FFF2-40B4-BE49-F238E27FC236}">
                <a16:creationId xmlns:a16="http://schemas.microsoft.com/office/drawing/2014/main" id="{80D031D2-EF7C-2ECF-8FB9-74895214F8F6}"/>
              </a:ext>
            </a:extLst>
          </p:cNvPr>
          <p:cNvGraphicFramePr>
            <a:graphicFrameLocks noGrp="1"/>
          </p:cNvGraphicFramePr>
          <p:nvPr>
            <p:extLst>
              <p:ext uri="{D42A27DB-BD31-4B8C-83A1-F6EECF244321}">
                <p14:modId xmlns:p14="http://schemas.microsoft.com/office/powerpoint/2010/main" val="1674743960"/>
              </p:ext>
            </p:extLst>
          </p:nvPr>
        </p:nvGraphicFramePr>
        <p:xfrm>
          <a:off x="838200" y="1825625"/>
          <a:ext cx="9837987" cy="3774972"/>
        </p:xfrm>
        <a:graphic>
          <a:graphicData uri="http://schemas.openxmlformats.org/drawingml/2006/table">
            <a:tbl>
              <a:tblPr>
                <a:tableStyleId>{2D5ABB26-0587-4C30-8999-92F81FD0307C}</a:tableStyleId>
              </a:tblPr>
              <a:tblGrid>
                <a:gridCol w="9837987">
                  <a:extLst>
                    <a:ext uri="{9D8B030D-6E8A-4147-A177-3AD203B41FA5}">
                      <a16:colId xmlns:a16="http://schemas.microsoft.com/office/drawing/2014/main" val="2599329068"/>
                    </a:ext>
                  </a:extLst>
                </a:gridCol>
              </a:tblGrid>
              <a:tr h="478554">
                <a:tc>
                  <a:txBody>
                    <a:bodyPr/>
                    <a:lstStyle/>
                    <a:p>
                      <a:pPr marL="0" lvl="0" indent="0" algn="l" rtl="0">
                        <a:spcBef>
                          <a:spcPts val="0"/>
                        </a:spcBef>
                        <a:spcAft>
                          <a:spcPts val="0"/>
                        </a:spcAft>
                        <a:buFont typeface="+mj-lt"/>
                        <a:buNone/>
                      </a:pPr>
                      <a:r>
                        <a:rPr lang="en-IN" sz="1800" b="0">
                          <a:solidFill>
                            <a:schemeClr val="bg1"/>
                          </a:solidFill>
                          <a:latin typeface="Aptos (Body)"/>
                          <a:ea typeface="IBM Plex Sans"/>
                          <a:cs typeface="IBM Plex Sans"/>
                          <a:sym typeface="IBM Plex Sans"/>
                        </a:rPr>
                        <a:t>Introduction</a:t>
                      </a:r>
                    </a:p>
                  </a:txBody>
                  <a:tcPr marL="121900" marR="121900" marT="0" marB="0" anchor="ctr"/>
                </a:tc>
                <a:extLst>
                  <a:ext uri="{0D108BD9-81ED-4DB2-BD59-A6C34878D82A}">
                    <a16:rowId xmlns:a16="http://schemas.microsoft.com/office/drawing/2014/main" val="472012013"/>
                  </a:ext>
                </a:extLst>
              </a:tr>
              <a:tr h="478554">
                <a:tc>
                  <a:txBody>
                    <a:bodyPr/>
                    <a:lstStyle/>
                    <a:p>
                      <a:pPr marL="0" lvl="0" indent="0" algn="l" rtl="0">
                        <a:spcBef>
                          <a:spcPts val="0"/>
                        </a:spcBef>
                        <a:spcAft>
                          <a:spcPts val="0"/>
                        </a:spcAft>
                        <a:buFont typeface="+mj-lt"/>
                        <a:buNone/>
                      </a:pPr>
                      <a:r>
                        <a:rPr lang="en-IN" sz="1800" b="0">
                          <a:solidFill>
                            <a:schemeClr val="bg1"/>
                          </a:solidFill>
                          <a:uFill>
                            <a:noFill/>
                          </a:uFill>
                          <a:sym typeface="IBM Plex Sans"/>
                        </a:rPr>
                        <a:t>Greenhouse System Overview</a:t>
                      </a:r>
                      <a:r>
                        <a:rPr lang="en-IN" sz="1800" b="0">
                          <a:solidFill>
                            <a:schemeClr val="bg1"/>
                          </a:solidFill>
                          <a:uFill>
                            <a:noFill/>
                          </a:uFill>
                        </a:rPr>
                        <a:t>  &amp; Components</a:t>
                      </a:r>
                      <a:endParaRPr lang="en-IN" sz="1800" b="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2173745350"/>
                  </a:ext>
                </a:extLst>
              </a:tr>
              <a:tr h="478554">
                <a:tc>
                  <a:txBody>
                    <a:bodyPr/>
                    <a:lstStyle/>
                    <a:p>
                      <a:pPr marL="0" lvl="0" indent="0" algn="l" rtl="0">
                        <a:spcBef>
                          <a:spcPts val="0"/>
                        </a:spcBef>
                        <a:spcAft>
                          <a:spcPts val="0"/>
                        </a:spcAft>
                        <a:buFont typeface="+mj-lt"/>
                        <a:buNone/>
                      </a:pPr>
                      <a:r>
                        <a:rPr lang="en-IN" sz="1800" b="0" u="none" strike="noStrike" cap="none">
                          <a:solidFill>
                            <a:schemeClr val="bg1"/>
                          </a:solidFill>
                          <a:sym typeface="IBM Plex Sans"/>
                        </a:rPr>
                        <a:t>UPAAL Model &amp; </a:t>
                      </a:r>
                      <a:r>
                        <a:rPr lang="en-IN" sz="1800" b="0" u="none" strike="noStrike" cap="none">
                          <a:solidFill>
                            <a:schemeClr val="bg1"/>
                          </a:solidFill>
                        </a:rPr>
                        <a:t>Control Flow</a:t>
                      </a:r>
                      <a:endParaRPr lang="en-US" sz="1800" b="0">
                        <a:solidFill>
                          <a:schemeClr val="bg1"/>
                        </a:solidFill>
                        <a:sym typeface="IBM Plex Sans"/>
                      </a:endParaRPr>
                    </a:p>
                  </a:txBody>
                  <a:tcPr marL="121900" marR="121900" marT="0" marB="0" anchor="ctr"/>
                </a:tc>
                <a:extLst>
                  <a:ext uri="{0D108BD9-81ED-4DB2-BD59-A6C34878D82A}">
                    <a16:rowId xmlns:a16="http://schemas.microsoft.com/office/drawing/2014/main" val="482866490"/>
                  </a:ext>
                </a:extLst>
              </a:tr>
              <a:tr h="478554">
                <a:tc>
                  <a:txBody>
                    <a:bodyPr/>
                    <a:lstStyle/>
                    <a:p>
                      <a:pPr marL="0" lvl="0" indent="0" algn="l" rtl="0">
                        <a:spcBef>
                          <a:spcPts val="0"/>
                        </a:spcBef>
                        <a:spcAft>
                          <a:spcPts val="0"/>
                        </a:spcAft>
                        <a:buFont typeface="+mj-lt"/>
                        <a:buNone/>
                      </a:pPr>
                      <a:r>
                        <a:rPr lang="en-US" sz="1800" b="0">
                          <a:solidFill>
                            <a:schemeClr val="bg1"/>
                          </a:solidFill>
                          <a:uFill>
                            <a:noFill/>
                          </a:uFill>
                          <a:sym typeface="IBM Plex Sans"/>
                        </a:rPr>
                        <a:t>PLC Code Mapping &amp; Execution Cycle</a:t>
                      </a:r>
                      <a:endParaRPr lang="en-US" sz="1800" b="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1696046659"/>
                  </a:ext>
                </a:extLst>
              </a:tr>
              <a:tr h="478554">
                <a:tc>
                  <a:txBody>
                    <a:bodyPr/>
                    <a:lstStyle/>
                    <a:p>
                      <a:pPr marL="0" lvl="0" indent="0" algn="l" rtl="0">
                        <a:spcBef>
                          <a:spcPts val="0"/>
                        </a:spcBef>
                        <a:spcAft>
                          <a:spcPts val="0"/>
                        </a:spcAft>
                        <a:buFont typeface="+mj-lt"/>
                        <a:buNone/>
                      </a:pPr>
                      <a:r>
                        <a:rPr lang="en-SG" sz="1800" b="0">
                          <a:solidFill>
                            <a:schemeClr val="bg1"/>
                          </a:solidFill>
                        </a:rPr>
                        <a:t>Python Implementation</a:t>
                      </a:r>
                      <a:endParaRPr lang="en-SG" sz="1800" b="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2838494851"/>
                  </a:ext>
                </a:extLst>
              </a:tr>
              <a:tr h="461907">
                <a:tc>
                  <a:txBody>
                    <a:bodyPr/>
                    <a:lstStyle/>
                    <a:p>
                      <a:pPr marL="0" lvl="0" indent="0" algn="l" rtl="0">
                        <a:spcBef>
                          <a:spcPts val="0"/>
                        </a:spcBef>
                        <a:spcAft>
                          <a:spcPts val="0"/>
                        </a:spcAft>
                        <a:buFont typeface="+mj-lt"/>
                        <a:buNone/>
                      </a:pPr>
                      <a:r>
                        <a:rPr lang="en-SG" sz="1800" b="0">
                          <a:solidFill>
                            <a:schemeClr val="bg1"/>
                          </a:solidFill>
                          <a:sym typeface="IBM Plex Sans"/>
                        </a:rPr>
                        <a:t>Attack Methodology</a:t>
                      </a:r>
                      <a:endParaRPr lang="en-SG" sz="1800" b="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3166844748"/>
                  </a:ext>
                </a:extLst>
              </a:tr>
              <a:tr h="441741">
                <a:tc>
                  <a:txBody>
                    <a:bodyPr/>
                    <a:lstStyle/>
                    <a:p>
                      <a:pPr marL="0" lvl="0" indent="0" algn="l" rtl="0">
                        <a:spcBef>
                          <a:spcPts val="0"/>
                        </a:spcBef>
                        <a:spcAft>
                          <a:spcPts val="0"/>
                        </a:spcAft>
                        <a:buFont typeface="+mj-lt"/>
                        <a:buNone/>
                      </a:pPr>
                      <a:r>
                        <a:rPr lang="en-IN" sz="1800" b="0">
                          <a:solidFill>
                            <a:schemeClr val="bg1"/>
                          </a:solidFill>
                        </a:rPr>
                        <a:t>Detection Mechanisms</a:t>
                      </a:r>
                      <a:endParaRPr lang="en-SG" sz="1800" b="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1141831266"/>
                  </a:ext>
                </a:extLst>
              </a:tr>
              <a:tr h="478554">
                <a:tc>
                  <a:txBody>
                    <a:bodyPr/>
                    <a:lstStyle/>
                    <a:p>
                      <a:pPr marL="0" lvl="0" indent="0" algn="l" rtl="0">
                        <a:spcBef>
                          <a:spcPts val="0"/>
                        </a:spcBef>
                        <a:spcAft>
                          <a:spcPts val="0"/>
                        </a:spcAft>
                        <a:buFont typeface="+mj-lt"/>
                        <a:buNone/>
                      </a:pPr>
                      <a:r>
                        <a:rPr lang="en-IN" sz="1800" b="0" dirty="0">
                          <a:solidFill>
                            <a:schemeClr val="bg1"/>
                          </a:solidFill>
                        </a:rPr>
                        <a:t>Conclusions</a:t>
                      </a:r>
                      <a:endParaRPr lang="en-SG" sz="1800" b="0" dirty="0">
                        <a:solidFill>
                          <a:schemeClr val="bg1"/>
                        </a:solidFill>
                        <a:latin typeface="IBM Plex Sans"/>
                        <a:ea typeface="IBM Plex Sans"/>
                        <a:cs typeface="IBM Plex Sans"/>
                        <a:sym typeface="IBM Plex Sans"/>
                      </a:endParaRPr>
                    </a:p>
                  </a:txBody>
                  <a:tcPr marL="121900" marR="121900" marT="0" marB="0" anchor="ctr"/>
                </a:tc>
                <a:extLst>
                  <a:ext uri="{0D108BD9-81ED-4DB2-BD59-A6C34878D82A}">
                    <a16:rowId xmlns:a16="http://schemas.microsoft.com/office/drawing/2014/main" val="1199593045"/>
                  </a:ext>
                </a:extLst>
              </a:tr>
            </a:tbl>
          </a:graphicData>
        </a:graphic>
      </p:graphicFrame>
    </p:spTree>
    <p:extLst>
      <p:ext uri="{BB962C8B-B14F-4D97-AF65-F5344CB8AC3E}">
        <p14:creationId xmlns:p14="http://schemas.microsoft.com/office/powerpoint/2010/main" val="1327896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0" name="Rectangle 208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she Safdie Designs Singapore's Jewel Changi Airport As a Destination  Garden | Architectural Digest">
            <a:extLst>
              <a:ext uri="{FF2B5EF4-FFF2-40B4-BE49-F238E27FC236}">
                <a16:creationId xmlns:a16="http://schemas.microsoft.com/office/drawing/2014/main" id="{9E6B9FAB-A2EA-5767-0314-D3E6ECE6633E}"/>
              </a:ext>
            </a:extLst>
          </p:cNvPr>
          <p:cNvPicPr>
            <a:picLocks noChangeAspect="1" noChangeArrowheads="1"/>
          </p:cNvPicPr>
          <p:nvPr/>
        </p:nvPicPr>
        <p:blipFill>
          <a:blip r:embed="rId2">
            <a:alphaModFix amt="40000"/>
            <a:extLst>
              <a:ext uri="{28A0092B-C50C-407E-A947-70E740481C1C}">
                <a14:useLocalDpi xmlns:a14="http://schemas.microsoft.com/office/drawing/2010/main" val="0"/>
              </a:ext>
            </a:extLst>
          </a:blip>
          <a:srcRect/>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C320CD-37B4-CD6F-C4F5-612D743E9876}"/>
              </a:ext>
            </a:extLst>
          </p:cNvPr>
          <p:cNvSpPr>
            <a:spLocks noGrp="1"/>
          </p:cNvSpPr>
          <p:nvPr>
            <p:ph type="title"/>
          </p:nvPr>
        </p:nvSpPr>
        <p:spPr>
          <a:xfrm>
            <a:off x="838200" y="365125"/>
            <a:ext cx="10515600" cy="1325563"/>
          </a:xfrm>
        </p:spPr>
        <p:txBody>
          <a:bodyPr>
            <a:normAutofit/>
          </a:bodyPr>
          <a:lstStyle/>
          <a:p>
            <a:r>
              <a:rPr lang="en-SG" sz="5400">
                <a:solidFill>
                  <a:schemeClr val="bg1"/>
                </a:solidFill>
              </a:rPr>
              <a:t>Introduction</a:t>
            </a:r>
          </a:p>
        </p:txBody>
      </p:sp>
      <p:sp>
        <p:nvSpPr>
          <p:cNvPr id="209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E23E3C-1021-687D-860D-53C60D35F26F}"/>
              </a:ext>
            </a:extLst>
          </p:cNvPr>
          <p:cNvSpPr>
            <a:spLocks noGrp="1"/>
          </p:cNvSpPr>
          <p:nvPr>
            <p:ph idx="1"/>
          </p:nvPr>
        </p:nvSpPr>
        <p:spPr>
          <a:xfrm>
            <a:off x="838200" y="2004446"/>
            <a:ext cx="10515600" cy="4176897"/>
          </a:xfrm>
        </p:spPr>
        <p:txBody>
          <a:bodyPr>
            <a:normAutofit/>
          </a:bodyPr>
          <a:lstStyle/>
          <a:p>
            <a:r>
              <a:rPr lang="en-US" sz="1800">
                <a:solidFill>
                  <a:schemeClr val="bg1"/>
                </a:solidFill>
              </a:rPr>
              <a:t>A Greenhouse is a controlled space that creates the right conditions for plants by regulating temperature, humidity, light, water, and CO₂ levels. It allows crops to thrive even when outside conditions are not suitable.</a:t>
            </a:r>
          </a:p>
          <a:p>
            <a:r>
              <a:rPr lang="en-US" sz="1800">
                <a:solidFill>
                  <a:schemeClr val="bg1"/>
                </a:solidFill>
              </a:rPr>
              <a:t>Main Benefits of a Greenhouse:</a:t>
            </a:r>
          </a:p>
          <a:p>
            <a:pPr lvl="1"/>
            <a:r>
              <a:rPr lang="en-US" sz="1800">
                <a:solidFill>
                  <a:schemeClr val="bg1"/>
                </a:solidFill>
              </a:rPr>
              <a:t>Extend the growing season year-round</a:t>
            </a:r>
          </a:p>
          <a:p>
            <a:pPr lvl="1"/>
            <a:r>
              <a:rPr lang="en-US" sz="1800">
                <a:solidFill>
                  <a:schemeClr val="bg1"/>
                </a:solidFill>
              </a:rPr>
              <a:t>Shield plants from harsh weather conditions</a:t>
            </a:r>
          </a:p>
          <a:p>
            <a:pPr lvl="1"/>
            <a:r>
              <a:rPr lang="en-US" sz="1800">
                <a:solidFill>
                  <a:schemeClr val="bg1"/>
                </a:solidFill>
              </a:rPr>
              <a:t>Increase crop yield and quality</a:t>
            </a:r>
          </a:p>
          <a:p>
            <a:pPr lvl="1"/>
            <a:r>
              <a:rPr lang="en-US" sz="1800">
                <a:solidFill>
                  <a:schemeClr val="bg1"/>
                </a:solidFill>
              </a:rPr>
              <a:t>Support growth of plants outside their natural habitat</a:t>
            </a:r>
          </a:p>
          <a:p>
            <a:r>
              <a:rPr lang="en-US" sz="1800">
                <a:solidFill>
                  <a:schemeClr val="bg1"/>
                </a:solidFill>
              </a:rPr>
              <a:t>For our project, we designed a smart greenhouse simulation inspired by the Changi Jewel Airport indoor gardens, where advanced technology helps maintain a balanced environment. This simulation shows how automation and monitoring can make greenhouses more reliable, efficient, and sustainable.</a:t>
            </a:r>
            <a:endParaRPr lang="en-SG" sz="1800">
              <a:solidFill>
                <a:schemeClr val="bg1"/>
              </a:solidFill>
            </a:endParaRPr>
          </a:p>
        </p:txBody>
      </p:sp>
      <p:sp>
        <p:nvSpPr>
          <p:cNvPr id="4" name="Slide Number Placeholder 3">
            <a:extLst>
              <a:ext uri="{FF2B5EF4-FFF2-40B4-BE49-F238E27FC236}">
                <a16:creationId xmlns:a16="http://schemas.microsoft.com/office/drawing/2014/main" id="{F7C9AF42-84EA-FB4B-65C5-2B0AD3D69E60}"/>
              </a:ext>
            </a:extLst>
          </p:cNvPr>
          <p:cNvSpPr>
            <a:spLocks noGrp="1"/>
          </p:cNvSpPr>
          <p:nvPr>
            <p:ph type="sldNum" sz="quarter" idx="12"/>
          </p:nvPr>
        </p:nvSpPr>
        <p:spPr>
          <a:xfrm>
            <a:off x="8610600" y="6356350"/>
            <a:ext cx="2743200" cy="365125"/>
          </a:xfrm>
        </p:spPr>
        <p:txBody>
          <a:bodyPr>
            <a:normAutofit/>
          </a:bodyPr>
          <a:lstStyle/>
          <a:p>
            <a:pPr>
              <a:spcAft>
                <a:spcPts val="600"/>
              </a:spcAft>
            </a:pPr>
            <a:fld id="{00000000-1234-1234-1234-123412341234}" type="slidenum">
              <a:rPr lang="en" smtClean="0">
                <a:solidFill>
                  <a:srgbClr val="FFFFFF"/>
                </a:solidFill>
              </a:rPr>
              <a:pPr>
                <a:spcAft>
                  <a:spcPts val="600"/>
                </a:spcAft>
              </a:pPr>
              <a:t>3</a:t>
            </a:fld>
            <a:endParaRPr lang="en">
              <a:solidFill>
                <a:srgbClr val="FFFFFF"/>
              </a:solidFill>
            </a:endParaRPr>
          </a:p>
        </p:txBody>
      </p:sp>
    </p:spTree>
    <p:extLst>
      <p:ext uri="{BB962C8B-B14F-4D97-AF65-F5344CB8AC3E}">
        <p14:creationId xmlns:p14="http://schemas.microsoft.com/office/powerpoint/2010/main" val="359371176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eenhouse with plants in pots&#10;&#10;AI-generated content may be incorrect.">
            <a:extLst>
              <a:ext uri="{FF2B5EF4-FFF2-40B4-BE49-F238E27FC236}">
                <a16:creationId xmlns:a16="http://schemas.microsoft.com/office/drawing/2014/main" id="{C82D3B72-B575-FADF-8D99-A5FD22D36D26}"/>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b="15730"/>
          <a:stretch>
            <a:fillRect/>
          </a:stretch>
        </p:blipFill>
        <p:spPr>
          <a:xfrm>
            <a:off x="20" y="10"/>
            <a:ext cx="12191980" cy="6857990"/>
          </a:xfrm>
          <a:prstGeom prst="rect">
            <a:avLst/>
          </a:prstGeom>
        </p:spPr>
      </p:pic>
      <p:sp>
        <p:nvSpPr>
          <p:cNvPr id="3" name="Title 2">
            <a:extLst>
              <a:ext uri="{FF2B5EF4-FFF2-40B4-BE49-F238E27FC236}">
                <a16:creationId xmlns:a16="http://schemas.microsoft.com/office/drawing/2014/main" id="{A3475CAF-86B8-0D16-457C-B053007B3BC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4200">
                <a:solidFill>
                  <a:schemeClr val="bg1"/>
                </a:solidFill>
              </a:rPr>
              <a:t>Greenhouse System Overview &amp; Components</a:t>
            </a:r>
          </a:p>
        </p:txBody>
      </p:sp>
      <p:sp>
        <p:nvSpPr>
          <p:cNvPr id="26"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AE4246E-D9AA-FDB4-C8EC-F424B9F6030C}"/>
              </a:ext>
            </a:extLst>
          </p:cNvPr>
          <p:cNvSpPr>
            <a:spLocks noGrp="1"/>
          </p:cNvSpPr>
          <p:nvPr>
            <p:ph type="body" idx="1"/>
          </p:nvPr>
        </p:nvSpPr>
        <p:spPr>
          <a:xfrm>
            <a:off x="838200" y="2004446"/>
            <a:ext cx="10515600" cy="4176897"/>
          </a:xfrm>
        </p:spPr>
        <p:txBody>
          <a:bodyPr vert="horz" lIns="91440" tIns="45720" rIns="91440" bIns="45720" rtlCol="0">
            <a:normAutofit/>
          </a:bodyPr>
          <a:lstStyle/>
          <a:p>
            <a:pPr marL="57150" indent="0">
              <a:buClr>
                <a:srgbClr val="927C71"/>
              </a:buClr>
              <a:buNone/>
              <a:defRPr/>
            </a:pPr>
            <a:r>
              <a:rPr lang="en-US" sz="1800" b="1" u="sng">
                <a:solidFill>
                  <a:schemeClr val="bg1"/>
                </a:solidFill>
              </a:rPr>
              <a:t>System Architecture</a:t>
            </a:r>
          </a:p>
          <a:p>
            <a:pPr marL="285750" indent="-228600">
              <a:buClr>
                <a:srgbClr val="927C71"/>
              </a:buClr>
              <a:buFont typeface="Arial" panose="020B0604020202020204" pitchFamily="34" charset="0"/>
              <a:buChar char="•"/>
              <a:defRPr/>
            </a:pPr>
            <a:r>
              <a:rPr lang="en-US" sz="1800">
                <a:solidFill>
                  <a:schemeClr val="bg1"/>
                </a:solidFill>
              </a:rPr>
              <a:t>Sensors</a:t>
            </a:r>
            <a:r>
              <a:rPr kumimoji="0" lang="en-US" sz="1800" i="0" u="none" strike="noStrike" cap="none" spc="0" normalizeH="0" baseline="0" noProof="0">
                <a:ln>
                  <a:noFill/>
                </a:ln>
                <a:solidFill>
                  <a:schemeClr val="bg1"/>
                </a:solidFill>
                <a:effectLst/>
                <a:uLnTx/>
                <a:uFillTx/>
              </a:rPr>
              <a:t>:</a:t>
            </a:r>
            <a:r>
              <a:rPr lang="en-US" sz="1800">
                <a:solidFill>
                  <a:schemeClr val="bg1"/>
                </a:solidFill>
              </a:rPr>
              <a:t> Temperature, Humidity, Light, Water Level</a:t>
            </a:r>
          </a:p>
          <a:p>
            <a:pPr marL="285750" indent="-228600">
              <a:buClr>
                <a:srgbClr val="927C71"/>
              </a:buClr>
              <a:buFont typeface="Arial" panose="020B0604020202020204" pitchFamily="34" charset="0"/>
              <a:buChar char="•"/>
              <a:defRPr/>
            </a:pPr>
            <a:r>
              <a:rPr lang="en-US" sz="1800">
                <a:solidFill>
                  <a:schemeClr val="bg1"/>
                </a:solidFill>
              </a:rPr>
              <a:t>Controllers (PLCs):</a:t>
            </a:r>
          </a:p>
          <a:p>
            <a:pPr marL="1504315" lvl="1" indent="-228600">
              <a:buClr>
                <a:srgbClr val="5C5C5F"/>
              </a:buClr>
              <a:buFont typeface="Arial" panose="020B0604020202020204" pitchFamily="34" charset="0"/>
              <a:buChar char="•"/>
              <a:defRPr/>
            </a:pPr>
            <a:r>
              <a:rPr lang="en-US" sz="1800">
                <a:solidFill>
                  <a:schemeClr val="bg1"/>
                </a:solidFill>
              </a:rPr>
              <a:t>PLC1 – Monitoring &amp; Decision (collects sensor data, alerts)</a:t>
            </a:r>
          </a:p>
          <a:p>
            <a:pPr marL="1504315" lvl="1" indent="-228600">
              <a:buClr>
                <a:srgbClr val="5C5C5F"/>
              </a:buClr>
              <a:buFont typeface="Arial" panose="020B0604020202020204" pitchFamily="34" charset="0"/>
              <a:buChar char="•"/>
              <a:defRPr/>
            </a:pPr>
            <a:r>
              <a:rPr lang="en-US" sz="1800">
                <a:solidFill>
                  <a:schemeClr val="bg1"/>
                </a:solidFill>
              </a:rPr>
              <a:t>PLC2 – Irrigation Control (moisture levels, pump and drain)</a:t>
            </a:r>
          </a:p>
          <a:p>
            <a:pPr marL="1504315" lvl="1" indent="-228600">
              <a:buClr>
                <a:srgbClr val="5C5C5F"/>
              </a:buClr>
              <a:buFont typeface="Arial" panose="020B0604020202020204" pitchFamily="34" charset="0"/>
              <a:buChar char="•"/>
              <a:defRPr/>
            </a:pPr>
            <a:r>
              <a:rPr lang="en-US" sz="1800">
                <a:solidFill>
                  <a:schemeClr val="bg1"/>
                </a:solidFill>
              </a:rPr>
              <a:t>PLC3 – Climate Control (temperature level, heater and cooler)</a:t>
            </a:r>
          </a:p>
          <a:p>
            <a:pPr marL="1504315" lvl="1" indent="-228600">
              <a:buClr>
                <a:srgbClr val="5C5C5F"/>
              </a:buClr>
              <a:buFont typeface="Arial" panose="020B0604020202020204" pitchFamily="34" charset="0"/>
              <a:buChar char="•"/>
              <a:defRPr/>
            </a:pPr>
            <a:r>
              <a:rPr lang="en-US" sz="1800">
                <a:solidFill>
                  <a:schemeClr val="bg1"/>
                </a:solidFill>
              </a:rPr>
              <a:t>PLC4 – Lighting Control (artificial light intensity and shadow shutters)</a:t>
            </a:r>
          </a:p>
          <a:p>
            <a:pPr marL="1504315" lvl="1" indent="-228600">
              <a:buClr>
                <a:srgbClr val="5C5C5F"/>
              </a:buClr>
              <a:buFont typeface="Arial" panose="020B0604020202020204" pitchFamily="34" charset="0"/>
              <a:buChar char="•"/>
              <a:defRPr/>
            </a:pPr>
            <a:r>
              <a:rPr lang="en-US" sz="1800">
                <a:solidFill>
                  <a:schemeClr val="bg1"/>
                </a:solidFill>
              </a:rPr>
              <a:t>PLC5 – CO₂ Control (regulates concentration for </a:t>
            </a:r>
            <a:r>
              <a:rPr kumimoji="0" lang="en-US" sz="1800" i="0" u="none" strike="noStrike" cap="none" spc="0" normalizeH="0" baseline="0" noProof="0">
                <a:ln>
                  <a:noFill/>
                </a:ln>
                <a:solidFill>
                  <a:schemeClr val="bg1"/>
                </a:solidFill>
                <a:effectLst/>
                <a:uLnTx/>
                <a:uFillTx/>
              </a:rPr>
              <a:t>plant </a:t>
            </a:r>
            <a:r>
              <a:rPr lang="en-US" sz="1800">
                <a:solidFill>
                  <a:schemeClr val="bg1"/>
                </a:solidFill>
              </a:rPr>
              <a:t>growth)</a:t>
            </a:r>
          </a:p>
          <a:p>
            <a:pPr marL="285750" indent="-228600">
              <a:buClr>
                <a:srgbClr val="927C71"/>
              </a:buClr>
              <a:buFont typeface="Arial" panose="020B0604020202020204" pitchFamily="34" charset="0"/>
              <a:buChar char="•"/>
              <a:defRPr/>
            </a:pPr>
            <a:r>
              <a:rPr lang="en-US" sz="1800">
                <a:solidFill>
                  <a:schemeClr val="bg1"/>
                </a:solidFill>
              </a:rPr>
              <a:t>Actuators</a:t>
            </a:r>
            <a:r>
              <a:rPr kumimoji="0" lang="en-US" sz="1800" i="0" u="none" strike="noStrike" cap="none" spc="0" normalizeH="0" baseline="0" noProof="0">
                <a:ln>
                  <a:noFill/>
                </a:ln>
                <a:solidFill>
                  <a:schemeClr val="bg1"/>
                </a:solidFill>
                <a:effectLst/>
                <a:uLnTx/>
                <a:uFillTx/>
              </a:rPr>
              <a:t>:</a:t>
            </a:r>
            <a:r>
              <a:rPr lang="en-US" sz="1800">
                <a:solidFill>
                  <a:schemeClr val="bg1"/>
                </a:solidFill>
              </a:rPr>
              <a:t> pumps, drains, heaters, coolers, shutters</a:t>
            </a:r>
            <a:r>
              <a:rPr kumimoji="0" lang="en-US" sz="1800" i="0" u="none" strike="noStrike" cap="none" spc="0" normalizeH="0" baseline="0" noProof="0">
                <a:ln>
                  <a:noFill/>
                </a:ln>
                <a:solidFill>
                  <a:schemeClr val="bg1"/>
                </a:solidFill>
                <a:effectLst/>
                <a:uLnTx/>
                <a:uFillTx/>
              </a:rPr>
              <a:t>, </a:t>
            </a:r>
            <a:r>
              <a:rPr lang="en-US" sz="1800">
                <a:solidFill>
                  <a:schemeClr val="bg1"/>
                </a:solidFill>
              </a:rPr>
              <a:t>lamps</a:t>
            </a:r>
            <a:r>
              <a:rPr kumimoji="0" lang="en-US" sz="1800" i="0" u="none" strike="noStrike" cap="none" spc="0" normalizeH="0" baseline="0" noProof="0">
                <a:ln>
                  <a:noFill/>
                </a:ln>
                <a:solidFill>
                  <a:schemeClr val="bg1"/>
                </a:solidFill>
                <a:effectLst/>
                <a:uLnTx/>
                <a:uFillTx/>
              </a:rPr>
              <a:t>, </a:t>
            </a:r>
            <a:r>
              <a:rPr lang="en-US" sz="1800">
                <a:solidFill>
                  <a:schemeClr val="bg1"/>
                </a:solidFill>
              </a:rPr>
              <a:t>CO₂ pumps and vents</a:t>
            </a:r>
          </a:p>
          <a:p>
            <a:pPr marL="608965" indent="-228600">
              <a:buFont typeface="Arial" panose="020B0604020202020204" pitchFamily="34" charset="0"/>
              <a:buChar char="•"/>
              <a:defRPr/>
            </a:pPr>
            <a:endParaRPr lang="en-US" sz="1800" i="1">
              <a:solidFill>
                <a:schemeClr val="bg1"/>
              </a:solidFill>
            </a:endParaRPr>
          </a:p>
          <a:p>
            <a:pPr marL="57150" indent="0">
              <a:buClr>
                <a:srgbClr val="927C71"/>
              </a:buClr>
              <a:buNone/>
              <a:defRPr/>
            </a:pPr>
            <a:r>
              <a:rPr lang="en-US" sz="1800" b="1" u="sng">
                <a:solidFill>
                  <a:schemeClr val="bg1"/>
                </a:solidFill>
              </a:rPr>
              <a:t>Key Features</a:t>
            </a:r>
          </a:p>
          <a:p>
            <a:pPr marL="285750" indent="-228600">
              <a:buClr>
                <a:srgbClr val="927C71"/>
              </a:buClr>
              <a:buFont typeface="Arial" panose="020B0604020202020204" pitchFamily="34" charset="0"/>
              <a:buChar char="•"/>
              <a:defRPr/>
            </a:pPr>
            <a:r>
              <a:rPr lang="en-US" sz="1800">
                <a:solidFill>
                  <a:schemeClr val="bg1"/>
                </a:solidFill>
              </a:rPr>
              <a:t>Closed-loop feedback between </a:t>
            </a:r>
            <a:r>
              <a:rPr kumimoji="0" lang="en-US" sz="1800" i="0" u="none" strike="noStrike" cap="none" spc="0" normalizeH="0" baseline="0" noProof="0">
                <a:ln>
                  <a:noFill/>
                </a:ln>
                <a:solidFill>
                  <a:schemeClr val="bg1"/>
                </a:solidFill>
                <a:effectLst/>
                <a:uLnTx/>
                <a:uFillTx/>
              </a:rPr>
              <a:t>sensors </a:t>
            </a:r>
            <a:r>
              <a:rPr lang="en-US" sz="1800">
                <a:solidFill>
                  <a:schemeClr val="bg1"/>
                </a:solidFill>
              </a:rPr>
              <a:t>&amp; controllers</a:t>
            </a:r>
          </a:p>
          <a:p>
            <a:pPr marL="285750" indent="-228600">
              <a:buClr>
                <a:srgbClr val="927C71"/>
              </a:buClr>
              <a:buFont typeface="Arial" panose="020B0604020202020204" pitchFamily="34" charset="0"/>
              <a:buChar char="•"/>
              <a:defRPr/>
            </a:pPr>
            <a:r>
              <a:rPr lang="en-US" sz="1800">
                <a:solidFill>
                  <a:schemeClr val="bg1"/>
                </a:solidFill>
              </a:rPr>
              <a:t>Automated environmental adjustments </a:t>
            </a:r>
            <a:r>
              <a:rPr kumimoji="0" lang="en-US" sz="1800" i="0" u="none" strike="noStrike" cap="none" spc="0" normalizeH="0" baseline="0" noProof="0">
                <a:ln>
                  <a:noFill/>
                </a:ln>
                <a:solidFill>
                  <a:schemeClr val="bg1"/>
                </a:solidFill>
                <a:effectLst/>
                <a:uLnTx/>
                <a:uFillTx/>
              </a:rPr>
              <a:t>for </a:t>
            </a:r>
            <a:r>
              <a:rPr lang="en-US" sz="1800">
                <a:solidFill>
                  <a:schemeClr val="bg1"/>
                </a:solidFill>
              </a:rPr>
              <a:t>optimal crop growth</a:t>
            </a:r>
          </a:p>
          <a:p>
            <a:pPr marL="285750" indent="-228600">
              <a:buClr>
                <a:srgbClr val="927C71"/>
              </a:buClr>
              <a:buFont typeface="Arial" panose="020B0604020202020204" pitchFamily="34" charset="0"/>
              <a:buChar char="•"/>
              <a:defRPr/>
            </a:pPr>
            <a:r>
              <a:rPr lang="en-US" sz="1800">
                <a:solidFill>
                  <a:schemeClr val="bg1"/>
                </a:solidFill>
              </a:rPr>
              <a:t>Cyber-Physical integration allows simulation &amp; attack/detection testing</a:t>
            </a:r>
          </a:p>
          <a:p>
            <a:pPr marL="0" marR="0" lvl="0" indent="-228600">
              <a:spcBef>
                <a:spcPts val="1000"/>
              </a:spcBef>
              <a:spcAft>
                <a:spcPts val="0"/>
              </a:spcAft>
              <a:buClrTx/>
              <a:buFont typeface="Arial" panose="020B0604020202020204" pitchFamily="34" charset="0"/>
              <a:buChar char="•"/>
              <a:tabLst/>
              <a:defRPr/>
            </a:pPr>
            <a:endParaRPr lang="en-US" sz="2000" b="0" i="0" u="none" strike="noStrike" cap="none" spc="0" normalizeH="0" baseline="0" noProof="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1E3DBFE1-86DF-649E-0F1E-7FA20007AF07}"/>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4</a:t>
            </a:fld>
            <a:endParaRPr lang="en-US">
              <a:solidFill>
                <a:srgbClr val="FFFFFF"/>
              </a:solidFill>
              <a:latin typeface="Calibri" panose="020F0502020204030204"/>
            </a:endParaRPr>
          </a:p>
        </p:txBody>
      </p:sp>
    </p:spTree>
    <p:extLst>
      <p:ext uri="{BB962C8B-B14F-4D97-AF65-F5344CB8AC3E}">
        <p14:creationId xmlns:p14="http://schemas.microsoft.com/office/powerpoint/2010/main" val="75574582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house with plants&#10;&#10;AI-generated content may be incorrect.">
            <a:extLst>
              <a:ext uri="{FF2B5EF4-FFF2-40B4-BE49-F238E27FC236}">
                <a16:creationId xmlns:a16="http://schemas.microsoft.com/office/drawing/2014/main" id="{9A84CFB2-4D32-97CC-4C56-5FC92ED2439A}"/>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5290" b="10441"/>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273DE0E3-DCBA-955C-929B-439923914D91}"/>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4200">
                <a:solidFill>
                  <a:schemeClr val="bg1"/>
                </a:solidFill>
              </a:rPr>
              <a:t>UPAAL Model – Global Setup &amp; PLC1 Workflow</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4C30967F-0EFF-E3DE-9758-2D8384D40E0F}"/>
              </a:ext>
            </a:extLst>
          </p:cNvPr>
          <p:cNvSpPr>
            <a:spLocks noGrp="1"/>
          </p:cNvSpPr>
          <p:nvPr>
            <p:ph type="body" idx="1"/>
          </p:nvPr>
        </p:nvSpPr>
        <p:spPr>
          <a:xfrm>
            <a:off x="838200" y="1869975"/>
            <a:ext cx="7066144" cy="4176897"/>
          </a:xfrm>
        </p:spPr>
        <p:txBody>
          <a:bodyPr spcFirstLastPara="1" vert="horz" wrap="square" lIns="91440" tIns="45720" rIns="91440" bIns="45720" rtlCol="0" anchor="t" anchorCtr="0">
            <a:noAutofit/>
          </a:bodyPr>
          <a:lstStyle/>
          <a:p>
            <a:pPr marL="285750" indent="-228600">
              <a:spcAft>
                <a:spcPts val="600"/>
              </a:spcAft>
              <a:buFont typeface="Arial" panose="020B0604020202020204" pitchFamily="34" charset="0"/>
              <a:buChar char="•"/>
            </a:pPr>
            <a:r>
              <a:rPr lang="en-US" sz="1800">
                <a:solidFill>
                  <a:schemeClr val="bg1"/>
                </a:solidFill>
              </a:rPr>
              <a:t>Variables setup : water level, temperature, light intensity, CO₂ percentage</a:t>
            </a:r>
          </a:p>
          <a:p>
            <a:pPr marL="285750" indent="-228600">
              <a:spcAft>
                <a:spcPts val="600"/>
              </a:spcAft>
              <a:buFont typeface="Arial" panose="020B0604020202020204" pitchFamily="34" charset="0"/>
              <a:buChar char="•"/>
            </a:pPr>
            <a:r>
              <a:rPr lang="en-US" sz="1800">
                <a:solidFill>
                  <a:schemeClr val="bg1"/>
                </a:solidFill>
              </a:rPr>
              <a:t>Thresholds:</a:t>
            </a:r>
          </a:p>
          <a:p>
            <a:pPr marL="1504315" lvl="1" indent="-228600">
              <a:spcAft>
                <a:spcPts val="600"/>
              </a:spcAft>
              <a:buFont typeface="Arial" panose="020B0604020202020204" pitchFamily="34" charset="0"/>
              <a:buChar char="•"/>
            </a:pPr>
            <a:r>
              <a:rPr lang="en-US" sz="1800">
                <a:solidFill>
                  <a:schemeClr val="bg1"/>
                </a:solidFill>
              </a:rPr>
              <a:t>Water: 30-70</a:t>
            </a:r>
          </a:p>
          <a:p>
            <a:pPr marL="1504315" lvl="1" indent="-228600">
              <a:spcAft>
                <a:spcPts val="600"/>
              </a:spcAft>
              <a:buFont typeface="Arial" panose="020B0604020202020204" pitchFamily="34" charset="0"/>
              <a:buChar char="•"/>
            </a:pPr>
            <a:r>
              <a:rPr lang="en-US" sz="1800">
                <a:solidFill>
                  <a:schemeClr val="bg1"/>
                </a:solidFill>
              </a:rPr>
              <a:t>Temperature: 24-28</a:t>
            </a:r>
          </a:p>
          <a:p>
            <a:pPr marL="1504315" lvl="1" indent="-228600">
              <a:spcAft>
                <a:spcPts val="600"/>
              </a:spcAft>
              <a:buFont typeface="Arial" panose="020B0604020202020204" pitchFamily="34" charset="0"/>
              <a:buChar char="•"/>
            </a:pPr>
            <a:r>
              <a:rPr lang="en-US" sz="1800">
                <a:solidFill>
                  <a:schemeClr val="bg1"/>
                </a:solidFill>
              </a:rPr>
              <a:t>Light: 400-600</a:t>
            </a:r>
          </a:p>
          <a:p>
            <a:pPr marL="1504315" lvl="1" indent="-228600">
              <a:spcAft>
                <a:spcPts val="600"/>
              </a:spcAft>
              <a:buFont typeface="Arial" panose="020B0604020202020204" pitchFamily="34" charset="0"/>
              <a:buChar char="•"/>
            </a:pPr>
            <a:r>
              <a:rPr lang="en-US" sz="1800">
                <a:solidFill>
                  <a:schemeClr val="bg1"/>
                </a:solidFill>
              </a:rPr>
              <a:t>CO₂: 400-700</a:t>
            </a:r>
          </a:p>
          <a:p>
            <a:pPr marL="285750" indent="-228600">
              <a:spcAft>
                <a:spcPts val="600"/>
              </a:spcAft>
              <a:buFont typeface="Arial" panose="020B0604020202020204" pitchFamily="34" charset="0"/>
              <a:buChar char="•"/>
            </a:pPr>
            <a:r>
              <a:rPr lang="en-US" sz="1800" err="1">
                <a:solidFill>
                  <a:schemeClr val="bg1"/>
                </a:solidFill>
              </a:rPr>
              <a:t>ack_count</a:t>
            </a:r>
            <a:r>
              <a:rPr lang="en-US" sz="1800">
                <a:solidFill>
                  <a:schemeClr val="bg1"/>
                </a:solidFill>
              </a:rPr>
              <a:t> : ensures PLC1 receives acknowledgements from PLC2–PLC5 before continuing the cycle</a:t>
            </a:r>
          </a:p>
          <a:p>
            <a:pPr marL="285750" indent="-228600">
              <a:spcAft>
                <a:spcPts val="600"/>
              </a:spcAft>
              <a:buFont typeface="Arial" panose="020B0604020202020204" pitchFamily="34" charset="0"/>
              <a:buChar char="•"/>
            </a:pPr>
            <a:r>
              <a:rPr lang="en-US" sz="1800">
                <a:solidFill>
                  <a:schemeClr val="bg1"/>
                </a:solidFill>
              </a:rPr>
              <a:t>PLC1 (Environment Collector)</a:t>
            </a:r>
          </a:p>
          <a:p>
            <a:pPr marL="285750" indent="-228600">
              <a:spcAft>
                <a:spcPts val="600"/>
              </a:spcAft>
              <a:buFont typeface="Arial" panose="020B0604020202020204" pitchFamily="34" charset="0"/>
              <a:buChar char="•"/>
            </a:pPr>
            <a:r>
              <a:rPr lang="en-US" sz="1800">
                <a:solidFill>
                  <a:schemeClr val="bg1"/>
                </a:solidFill>
              </a:rPr>
              <a:t>Collects Data : reads all sensor values</a:t>
            </a:r>
          </a:p>
          <a:p>
            <a:pPr marL="285750" indent="-228600">
              <a:spcAft>
                <a:spcPts val="600"/>
              </a:spcAft>
              <a:buFont typeface="Arial" panose="020B0604020202020204" pitchFamily="34" charset="0"/>
              <a:buChar char="•"/>
            </a:pPr>
            <a:r>
              <a:rPr lang="en-US" sz="1800">
                <a:solidFill>
                  <a:schemeClr val="bg1"/>
                </a:solidFill>
              </a:rPr>
              <a:t>Checks Data : compares values to thresholds. If out of range → sends request to PLC2–PLC5</a:t>
            </a:r>
          </a:p>
          <a:p>
            <a:pPr marL="0" indent="-228600">
              <a:spcAft>
                <a:spcPts val="600"/>
              </a:spcAft>
              <a:buFont typeface="Arial" panose="020B0604020202020204" pitchFamily="34" charset="0"/>
              <a:buChar char="•"/>
            </a:pPr>
            <a:endParaRPr lang="en-US" sz="1000">
              <a:solidFill>
                <a:schemeClr val="bg1"/>
              </a:solidFill>
            </a:endParaRPr>
          </a:p>
          <a:p>
            <a:pPr marL="236855" indent="-228600">
              <a:spcAft>
                <a:spcPts val="600"/>
              </a:spcAft>
              <a:buFont typeface="Arial" panose="020B0604020202020204" pitchFamily="34" charset="0"/>
              <a:buChar char="•"/>
            </a:pPr>
            <a:endParaRPr lang="en-US" sz="1000" b="1">
              <a:solidFill>
                <a:schemeClr val="bg1"/>
              </a:solidFill>
            </a:endParaRPr>
          </a:p>
        </p:txBody>
      </p:sp>
      <p:sp>
        <p:nvSpPr>
          <p:cNvPr id="2" name="Slide Number Placeholder 1">
            <a:extLst>
              <a:ext uri="{FF2B5EF4-FFF2-40B4-BE49-F238E27FC236}">
                <a16:creationId xmlns:a16="http://schemas.microsoft.com/office/drawing/2014/main" id="{2CE73C37-960D-7253-6A48-6EF1FF847481}"/>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smtClean="0">
                <a:solidFill>
                  <a:srgbClr val="FFFFFF"/>
                </a:solidFill>
                <a:latin typeface="Calibri" panose="020F0502020204030204"/>
              </a:rPr>
              <a:pPr algn="r">
                <a:spcAft>
                  <a:spcPts val="600"/>
                </a:spcAft>
                <a:defRPr/>
              </a:pPr>
              <a:t>5</a:t>
            </a:fld>
            <a:endParaRPr lang="en-US">
              <a:solidFill>
                <a:srgbClr val="FFFFFF"/>
              </a:solidFill>
              <a:latin typeface="Calibri" panose="020F0502020204030204"/>
            </a:endParaRPr>
          </a:p>
        </p:txBody>
      </p:sp>
      <p:pic>
        <p:nvPicPr>
          <p:cNvPr id="9" name="Picture 8" descr="A computer screen shot of a diagram&#10;&#10;AI-generated content may be incorrect.">
            <a:extLst>
              <a:ext uri="{FF2B5EF4-FFF2-40B4-BE49-F238E27FC236}">
                <a16:creationId xmlns:a16="http://schemas.microsoft.com/office/drawing/2014/main" id="{C36C4B6B-0FB7-40E4-CAE6-4C289B855EE0}"/>
              </a:ext>
            </a:extLst>
          </p:cNvPr>
          <p:cNvPicPr>
            <a:picLocks noChangeAspect="1"/>
          </p:cNvPicPr>
          <p:nvPr/>
        </p:nvPicPr>
        <p:blipFill>
          <a:blip r:embed="rId4"/>
          <a:srcRect l="2847" t="8806" r="42414"/>
          <a:stretch>
            <a:fillRect/>
          </a:stretch>
        </p:blipFill>
        <p:spPr>
          <a:xfrm>
            <a:off x="7982934" y="1874839"/>
            <a:ext cx="3901938" cy="3409411"/>
          </a:xfrm>
          <a:prstGeom prst="rect">
            <a:avLst/>
          </a:prstGeom>
        </p:spPr>
      </p:pic>
      <p:pic>
        <p:nvPicPr>
          <p:cNvPr id="8" name="Picture 7">
            <a:extLst>
              <a:ext uri="{FF2B5EF4-FFF2-40B4-BE49-F238E27FC236}">
                <a16:creationId xmlns:a16="http://schemas.microsoft.com/office/drawing/2014/main" id="{B2CCF545-D11A-92BF-B0A7-445914C2FC73}"/>
              </a:ext>
            </a:extLst>
          </p:cNvPr>
          <p:cNvPicPr>
            <a:picLocks noChangeAspect="1"/>
          </p:cNvPicPr>
          <p:nvPr/>
        </p:nvPicPr>
        <p:blipFill>
          <a:blip r:embed="rId5"/>
          <a:stretch>
            <a:fillRect/>
          </a:stretch>
        </p:blipFill>
        <p:spPr>
          <a:xfrm>
            <a:off x="10368703" y="5017128"/>
            <a:ext cx="1516169" cy="1053200"/>
          </a:xfrm>
          <a:prstGeom prst="rect">
            <a:avLst/>
          </a:prstGeom>
        </p:spPr>
      </p:pic>
    </p:spTree>
    <p:extLst>
      <p:ext uri="{BB962C8B-B14F-4D97-AF65-F5344CB8AC3E}">
        <p14:creationId xmlns:p14="http://schemas.microsoft.com/office/powerpoint/2010/main" val="3796617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ond with lily pads and flowers&#10;&#10;AI-generated content may be incorrect.">
            <a:extLst>
              <a:ext uri="{FF2B5EF4-FFF2-40B4-BE49-F238E27FC236}">
                <a16:creationId xmlns:a16="http://schemas.microsoft.com/office/drawing/2014/main" id="{EE5597FB-8031-D6B4-5C47-184800E2AA04}"/>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500" b="2450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46996C22-CF1D-80B9-504E-7EDA65A016DA}"/>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UPAAL Model &amp; Control Flow</a:t>
            </a:r>
          </a:p>
        </p:txBody>
      </p:sp>
      <p:sp>
        <p:nvSpPr>
          <p:cNvPr id="1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F951449-2F96-8A00-AC6C-0CFADD654F15}"/>
              </a:ext>
            </a:extLst>
          </p:cNvPr>
          <p:cNvSpPr>
            <a:spLocks noGrp="1"/>
          </p:cNvSpPr>
          <p:nvPr>
            <p:ph type="body" idx="1"/>
          </p:nvPr>
        </p:nvSpPr>
        <p:spPr>
          <a:xfrm>
            <a:off x="838200" y="2004446"/>
            <a:ext cx="6974090" cy="4176897"/>
          </a:xfrm>
        </p:spPr>
        <p:txBody>
          <a:bodyPr vert="horz" lIns="91440" tIns="45720" rIns="91440" bIns="45720" rtlCol="0">
            <a:normAutofit/>
          </a:bodyPr>
          <a:lstStyle/>
          <a:p>
            <a:pPr marL="0" indent="0">
              <a:spcAft>
                <a:spcPts val="600"/>
              </a:spcAft>
              <a:buClr>
                <a:srgbClr val="5C5C5F"/>
              </a:buClr>
              <a:buNone/>
              <a:defRPr/>
            </a:pPr>
            <a:r>
              <a:rPr kumimoji="0" lang="en-US" sz="1800" i="0" u="none" strike="noStrike" cap="none" spc="0" normalizeH="0" baseline="0" noProof="0">
                <a:ln>
                  <a:noFill/>
                </a:ln>
                <a:solidFill>
                  <a:schemeClr val="bg1"/>
                </a:solidFill>
                <a:effectLst/>
                <a:uLnTx/>
                <a:uFillTx/>
                <a:sym typeface="Mulish"/>
              </a:rPr>
              <a:t>PLC3 (Temperature Control)</a:t>
            </a:r>
          </a:p>
          <a:p>
            <a:pPr marL="285750" indent="-228600">
              <a:spcAft>
                <a:spcPts val="600"/>
              </a:spcAft>
              <a:buClr>
                <a:srgbClr val="5C5C5F"/>
              </a:buClr>
              <a:buFont typeface="Arial" panose="020B0604020202020204" pitchFamily="34" charset="0"/>
              <a:buChar char="•"/>
              <a:defRPr/>
            </a:pPr>
            <a:r>
              <a:rPr kumimoji="0" lang="en-US" sz="1800" i="0" u="none" strike="noStrike" cap="none" spc="0" normalizeH="0" baseline="0" noProof="0">
                <a:ln>
                  <a:noFill/>
                </a:ln>
                <a:solidFill>
                  <a:schemeClr val="bg1"/>
                </a:solidFill>
                <a:effectLst/>
                <a:uLnTx/>
                <a:uFillTx/>
                <a:sym typeface="Mulish"/>
              </a:rPr>
              <a:t>Idle</a:t>
            </a:r>
            <a:r>
              <a:rPr lang="en-US" sz="1800">
                <a:solidFill>
                  <a:schemeClr val="bg1"/>
                </a:solidFill>
              </a:rPr>
              <a:t>: waits for a request from PLC1 (</a:t>
            </a:r>
            <a:r>
              <a:rPr kumimoji="0" lang="en-US" sz="1800" i="0" u="none" strike="noStrike" cap="none" spc="0" normalizeH="0" baseline="0" noProof="0">
                <a:ln>
                  <a:noFill/>
                </a:ln>
                <a:solidFill>
                  <a:schemeClr val="bg1"/>
                </a:solidFill>
                <a:effectLst/>
                <a:uLnTx/>
                <a:uFillTx/>
                <a:sym typeface="Mulish"/>
              </a:rPr>
              <a:t>req3?)</a:t>
            </a:r>
          </a:p>
          <a:p>
            <a:pPr marL="285750" indent="-228600">
              <a:spcAft>
                <a:spcPts val="600"/>
              </a:spcAft>
              <a:buClr>
                <a:srgbClr val="5C5C5F"/>
              </a:buClr>
              <a:buFont typeface="Arial" panose="020B0604020202020204" pitchFamily="34" charset="0"/>
              <a:buChar char="•"/>
              <a:defRPr/>
            </a:pPr>
            <a:r>
              <a:rPr lang="en-US" sz="1800">
                <a:solidFill>
                  <a:schemeClr val="bg1"/>
                </a:solidFill>
              </a:rPr>
              <a:t>Check: checks if the value is below or above the threshold</a:t>
            </a:r>
            <a:endParaRPr kumimoji="0" lang="en-US" sz="1800" i="0" u="none" strike="noStrike" cap="none" spc="0" normalizeH="0" baseline="0" noProof="0">
              <a:ln>
                <a:noFill/>
              </a:ln>
              <a:solidFill>
                <a:schemeClr val="bg1"/>
              </a:solidFill>
              <a:effectLst/>
              <a:uLnTx/>
              <a:uFillTx/>
              <a:sym typeface="Mulish"/>
            </a:endParaRPr>
          </a:p>
          <a:p>
            <a:pPr marL="285750" indent="-228600">
              <a:spcAft>
                <a:spcPts val="600"/>
              </a:spcAft>
              <a:buClr>
                <a:srgbClr val="5C5C5F"/>
              </a:buClr>
              <a:buFont typeface="Arial" panose="020B0604020202020204" pitchFamily="34" charset="0"/>
              <a:buChar char="•"/>
              <a:defRPr/>
            </a:pPr>
            <a:r>
              <a:rPr kumimoji="0" lang="en-US" sz="1800" i="0" u="none" strike="noStrike" cap="none" spc="0" normalizeH="0" baseline="0" noProof="0">
                <a:ln>
                  <a:noFill/>
                </a:ln>
                <a:solidFill>
                  <a:schemeClr val="bg1"/>
                </a:solidFill>
                <a:effectLst/>
                <a:uLnTx/>
                <a:uFillTx/>
                <a:sym typeface="Mulish"/>
              </a:rPr>
              <a:t>Adjusting</a:t>
            </a:r>
            <a:r>
              <a:rPr lang="en-US" sz="1800">
                <a:solidFill>
                  <a:schemeClr val="bg1"/>
                </a:solidFill>
              </a:rPr>
              <a:t>: changes </a:t>
            </a:r>
            <a:r>
              <a:rPr kumimoji="0" lang="en-US" sz="1800" i="0" u="none" strike="noStrike" cap="none" spc="0" normalizeH="0" baseline="0" noProof="0">
                <a:ln>
                  <a:noFill/>
                </a:ln>
                <a:solidFill>
                  <a:schemeClr val="bg1"/>
                </a:solidFill>
                <a:effectLst/>
                <a:uLnTx/>
                <a:uFillTx/>
                <a:sym typeface="Mulish"/>
              </a:rPr>
              <a:t>temperature to the required threshold by activating actuators </a:t>
            </a:r>
          </a:p>
          <a:p>
            <a:pPr marL="285750" indent="-228600">
              <a:spcAft>
                <a:spcPts val="600"/>
              </a:spcAft>
              <a:buClr>
                <a:srgbClr val="5C5C5F"/>
              </a:buClr>
              <a:buFont typeface="Arial" panose="020B0604020202020204" pitchFamily="34" charset="0"/>
              <a:buChar char="•"/>
              <a:defRPr/>
            </a:pPr>
            <a:r>
              <a:rPr kumimoji="0" lang="en-US" sz="1800" i="0" u="none" strike="noStrike" cap="none" spc="0" normalizeH="0" baseline="0" noProof="0">
                <a:ln>
                  <a:noFill/>
                </a:ln>
                <a:solidFill>
                  <a:schemeClr val="bg1"/>
                </a:solidFill>
                <a:effectLst/>
                <a:uLnTx/>
                <a:uFillTx/>
                <a:sym typeface="Mulish"/>
              </a:rPr>
              <a:t>Verify: if the sensors value is in [MIN_TEMP,MAX_TEMP] → ack3! → back to Idle</a:t>
            </a:r>
          </a:p>
          <a:p>
            <a:pPr marL="57150" indent="0">
              <a:spcAft>
                <a:spcPts val="600"/>
              </a:spcAft>
              <a:buClr>
                <a:srgbClr val="5C5C5F"/>
              </a:buClr>
              <a:buNone/>
              <a:defRPr/>
            </a:pPr>
            <a:r>
              <a:rPr lang="en-US" sz="1800">
                <a:solidFill>
                  <a:schemeClr val="bg1"/>
                </a:solidFill>
                <a:sym typeface="Mulish"/>
              </a:rPr>
              <a:t>A similar method is used for all the other plc’s like water, light and co2.</a:t>
            </a:r>
          </a:p>
          <a:p>
            <a:pPr marL="57150" indent="0">
              <a:spcAft>
                <a:spcPts val="600"/>
              </a:spcAft>
              <a:buClr>
                <a:srgbClr val="5C5C5F"/>
              </a:buClr>
              <a:buNone/>
              <a:defRPr/>
            </a:pPr>
            <a:r>
              <a:rPr kumimoji="0" lang="en-US" sz="1800" i="0" u="none" strike="noStrike" cap="none" spc="0" normalizeH="0" baseline="0" noProof="0">
                <a:ln>
                  <a:noFill/>
                </a:ln>
                <a:solidFill>
                  <a:schemeClr val="bg1"/>
                </a:solidFill>
                <a:effectLst/>
                <a:uLnTx/>
                <a:uFillTx/>
                <a:sym typeface="Mulish"/>
              </a:rPr>
              <a:t>This method is used to bring them into the thresholds </a:t>
            </a:r>
            <a:r>
              <a:rPr lang="en-US" sz="1800">
                <a:solidFill>
                  <a:schemeClr val="bg1"/>
                </a:solidFill>
                <a:sym typeface="Mulish"/>
              </a:rPr>
              <a:t>and maintain them in the thresholds.</a:t>
            </a:r>
            <a:endParaRPr kumimoji="0" lang="en-US" sz="1800" b="0" i="0" u="none" strike="noStrike" cap="none" spc="0" normalizeH="0" baseline="0" noProof="0">
              <a:ln>
                <a:noFill/>
              </a:ln>
              <a:solidFill>
                <a:schemeClr val="bg1"/>
              </a:solidFill>
              <a:effectLst/>
              <a:uLnTx/>
              <a:uFillTx/>
              <a:sym typeface="Mulish"/>
            </a:endParaRPr>
          </a:p>
        </p:txBody>
      </p:sp>
      <p:sp>
        <p:nvSpPr>
          <p:cNvPr id="2" name="Slide Number Placeholder 1">
            <a:extLst>
              <a:ext uri="{FF2B5EF4-FFF2-40B4-BE49-F238E27FC236}">
                <a16:creationId xmlns:a16="http://schemas.microsoft.com/office/drawing/2014/main" id="{AC5BA67D-E36D-F878-E669-24660876638C}"/>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6</a:t>
            </a:fld>
            <a:endParaRPr lang="en-US">
              <a:solidFill>
                <a:srgbClr val="FFFFFF"/>
              </a:solidFill>
              <a:latin typeface="Calibri" panose="020F0502020204030204"/>
            </a:endParaRPr>
          </a:p>
        </p:txBody>
      </p:sp>
      <p:pic>
        <p:nvPicPr>
          <p:cNvPr id="8" name="Picture 7">
            <a:extLst>
              <a:ext uri="{FF2B5EF4-FFF2-40B4-BE49-F238E27FC236}">
                <a16:creationId xmlns:a16="http://schemas.microsoft.com/office/drawing/2014/main" id="{B288D22B-A358-724C-68C3-4D5452825D5C}"/>
              </a:ext>
            </a:extLst>
          </p:cNvPr>
          <p:cNvPicPr>
            <a:picLocks noChangeAspect="1"/>
          </p:cNvPicPr>
          <p:nvPr/>
        </p:nvPicPr>
        <p:blipFill>
          <a:blip r:embed="rId4"/>
          <a:stretch>
            <a:fillRect/>
          </a:stretch>
        </p:blipFill>
        <p:spPr>
          <a:xfrm>
            <a:off x="8019187" y="2667964"/>
            <a:ext cx="3962867" cy="2458921"/>
          </a:xfrm>
          <a:prstGeom prst="rect">
            <a:avLst/>
          </a:prstGeom>
        </p:spPr>
      </p:pic>
    </p:spTree>
    <p:extLst>
      <p:ext uri="{BB962C8B-B14F-4D97-AF65-F5344CB8AC3E}">
        <p14:creationId xmlns:p14="http://schemas.microsoft.com/office/powerpoint/2010/main" val="1019879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lass building with a railing&#10;&#10;AI-generated content may be incorrect.">
            <a:extLst>
              <a:ext uri="{FF2B5EF4-FFF2-40B4-BE49-F238E27FC236}">
                <a16:creationId xmlns:a16="http://schemas.microsoft.com/office/drawing/2014/main" id="{082F4E2F-173F-F5E0-18F9-135ED109642F}"/>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49887F18-51D9-224D-F03A-7906EB31A157}"/>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000">
                <a:solidFill>
                  <a:schemeClr val="bg1"/>
                </a:solidFill>
              </a:rPr>
              <a:t>PLC Code Mapping &amp; Execution Cycle</a:t>
            </a:r>
          </a:p>
        </p:txBody>
      </p:sp>
      <p:sp>
        <p:nvSpPr>
          <p:cNvPr id="13"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C7C7CA2-D5B0-7503-BBD4-347E11600084}"/>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7</a:t>
            </a:fld>
            <a:endParaRPr lang="en-US">
              <a:solidFill>
                <a:srgbClr val="FFFFFF"/>
              </a:solidFill>
              <a:latin typeface="Calibri" panose="020F0502020204030204"/>
            </a:endParaRPr>
          </a:p>
        </p:txBody>
      </p:sp>
      <p:grpSp>
        <p:nvGrpSpPr>
          <p:cNvPr id="7" name="Group 6">
            <a:extLst>
              <a:ext uri="{FF2B5EF4-FFF2-40B4-BE49-F238E27FC236}">
                <a16:creationId xmlns:a16="http://schemas.microsoft.com/office/drawing/2014/main" id="{E632E45D-5FE4-B098-6BEA-61AAD68DC583}"/>
              </a:ext>
            </a:extLst>
          </p:cNvPr>
          <p:cNvGrpSpPr/>
          <p:nvPr/>
        </p:nvGrpSpPr>
        <p:grpSpPr>
          <a:xfrm>
            <a:off x="392189" y="1962889"/>
            <a:ext cx="3444948" cy="1313862"/>
            <a:chOff x="1561786" y="1356967"/>
            <a:chExt cx="4102583" cy="1645537"/>
          </a:xfrm>
        </p:grpSpPr>
        <p:pic>
          <p:nvPicPr>
            <p:cNvPr id="17" name="Picture 16" descr="A machine with buttons and switches&#10;&#10;AI-generated content may be incorrect.">
              <a:extLst>
                <a:ext uri="{FF2B5EF4-FFF2-40B4-BE49-F238E27FC236}">
                  <a16:creationId xmlns:a16="http://schemas.microsoft.com/office/drawing/2014/main" id="{A61F0D5B-D90D-7966-ABEE-9516490B0215}"/>
                </a:ext>
              </a:extLst>
            </p:cNvPr>
            <p:cNvPicPr>
              <a:picLocks noChangeAspect="1"/>
            </p:cNvPicPr>
            <p:nvPr/>
          </p:nvPicPr>
          <p:blipFill>
            <a:blip r:embed="rId4">
              <a:extLst>
                <a:ext uri="{28A0092B-C50C-407E-A947-70E740481C1C}">
                  <a14:useLocalDpi xmlns:a14="http://schemas.microsoft.com/office/drawing/2010/main" val="0"/>
                </a:ext>
              </a:extLst>
            </a:blip>
            <a:srcRect t="50000" r="6013" b="25906"/>
            <a:stretch>
              <a:fillRect/>
            </a:stretch>
          </p:blipFill>
          <p:spPr>
            <a:xfrm>
              <a:off x="1561786" y="1356967"/>
              <a:ext cx="4102583" cy="1645537"/>
            </a:xfrm>
            <a:prstGeom prst="rect">
              <a:avLst/>
            </a:prstGeom>
          </p:spPr>
        </p:pic>
        <p:sp>
          <p:nvSpPr>
            <p:cNvPr id="19" name="Rectangle 18">
              <a:extLst>
                <a:ext uri="{FF2B5EF4-FFF2-40B4-BE49-F238E27FC236}">
                  <a16:creationId xmlns:a16="http://schemas.microsoft.com/office/drawing/2014/main" id="{44206863-0036-8247-8694-69F289C3BE69}"/>
                </a:ext>
              </a:extLst>
            </p:cNvPr>
            <p:cNvSpPr/>
            <p:nvPr/>
          </p:nvSpPr>
          <p:spPr>
            <a:xfrm>
              <a:off x="1804252" y="2043591"/>
              <a:ext cx="902128" cy="26388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sp>
          <p:nvSpPr>
            <p:cNvPr id="21" name="Oval 20">
              <a:extLst>
                <a:ext uri="{FF2B5EF4-FFF2-40B4-BE49-F238E27FC236}">
                  <a16:creationId xmlns:a16="http://schemas.microsoft.com/office/drawing/2014/main" id="{0F9A9C63-2DC7-F997-C67D-5885353FA9D2}"/>
                </a:ext>
              </a:extLst>
            </p:cNvPr>
            <p:cNvSpPr/>
            <p:nvPr/>
          </p:nvSpPr>
          <p:spPr>
            <a:xfrm>
              <a:off x="2012907" y="2043591"/>
              <a:ext cx="245477" cy="263887"/>
            </a:xfrm>
            <a:prstGeom prst="ellipse">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cxnSp>
          <p:nvCxnSpPr>
            <p:cNvPr id="23" name="Straight Arrow Connector 22">
              <a:extLst>
                <a:ext uri="{FF2B5EF4-FFF2-40B4-BE49-F238E27FC236}">
                  <a16:creationId xmlns:a16="http://schemas.microsoft.com/office/drawing/2014/main" id="{0EDFC3FC-31C5-E49A-9495-8DB5CED5D7A0}"/>
                </a:ext>
              </a:extLst>
            </p:cNvPr>
            <p:cNvCxnSpPr>
              <a:cxnSpLocks/>
              <a:stCxn id="21" idx="3"/>
            </p:cNvCxnSpPr>
            <p:nvPr/>
          </p:nvCxnSpPr>
          <p:spPr>
            <a:xfrm>
              <a:off x="2048856" y="2268833"/>
              <a:ext cx="1072792" cy="4612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C02618-3A4F-0DA2-263F-C2778B848FC5}"/>
                </a:ext>
              </a:extLst>
            </p:cNvPr>
            <p:cNvSpPr txBox="1"/>
            <p:nvPr/>
          </p:nvSpPr>
          <p:spPr>
            <a:xfrm>
              <a:off x="3074592" y="2619684"/>
              <a:ext cx="1546503" cy="276999"/>
            </a:xfrm>
            <a:prstGeom prst="rect">
              <a:avLst/>
            </a:prstGeom>
            <a:noFill/>
          </p:spPr>
          <p:txBody>
            <a:bodyPr wrap="square" rtlCol="0">
              <a:spAutoFit/>
            </a:bodyPr>
            <a:lstStyle/>
            <a:p>
              <a:r>
                <a:rPr lang="en-SG" sz="1200">
                  <a:highlight>
                    <a:srgbClr val="FFFF00"/>
                  </a:highlight>
                </a:rPr>
                <a:t>Not working</a:t>
              </a:r>
            </a:p>
          </p:txBody>
        </p:sp>
      </p:grpSp>
      <p:grpSp>
        <p:nvGrpSpPr>
          <p:cNvPr id="8" name="Group 7">
            <a:extLst>
              <a:ext uri="{FF2B5EF4-FFF2-40B4-BE49-F238E27FC236}">
                <a16:creationId xmlns:a16="http://schemas.microsoft.com/office/drawing/2014/main" id="{1D78BC61-B629-810F-73B1-3EF587E312B3}"/>
              </a:ext>
            </a:extLst>
          </p:cNvPr>
          <p:cNvGrpSpPr/>
          <p:nvPr/>
        </p:nvGrpSpPr>
        <p:grpSpPr>
          <a:xfrm>
            <a:off x="394574" y="3333081"/>
            <a:ext cx="3444948" cy="1311361"/>
            <a:chOff x="1561786" y="2818847"/>
            <a:chExt cx="4102583" cy="1493397"/>
          </a:xfrm>
        </p:grpSpPr>
        <p:pic>
          <p:nvPicPr>
            <p:cNvPr id="16" name="Picture 15" descr="A machine with many buttons and switches&#10;&#10;AI-generated content may be incorrect.">
              <a:extLst>
                <a:ext uri="{FF2B5EF4-FFF2-40B4-BE49-F238E27FC236}">
                  <a16:creationId xmlns:a16="http://schemas.microsoft.com/office/drawing/2014/main" id="{10E7EC58-9CAE-656D-1055-3AA040B0B3B4}"/>
                </a:ext>
              </a:extLst>
            </p:cNvPr>
            <p:cNvPicPr>
              <a:picLocks noChangeAspect="1"/>
            </p:cNvPicPr>
            <p:nvPr/>
          </p:nvPicPr>
          <p:blipFill>
            <a:blip r:embed="rId5">
              <a:extLst>
                <a:ext uri="{28A0092B-C50C-407E-A947-70E740481C1C}">
                  <a14:useLocalDpi xmlns:a14="http://schemas.microsoft.com/office/drawing/2010/main" val="0"/>
                </a:ext>
              </a:extLst>
            </a:blip>
            <a:srcRect t="59777" r="2195" b="14372"/>
            <a:stretch>
              <a:fillRect/>
            </a:stretch>
          </p:blipFill>
          <p:spPr>
            <a:xfrm>
              <a:off x="1561786" y="2818847"/>
              <a:ext cx="4102583" cy="1493397"/>
            </a:xfrm>
            <a:prstGeom prst="rect">
              <a:avLst/>
            </a:prstGeom>
          </p:spPr>
        </p:pic>
        <p:sp>
          <p:nvSpPr>
            <p:cNvPr id="20" name="Rectangle 19">
              <a:extLst>
                <a:ext uri="{FF2B5EF4-FFF2-40B4-BE49-F238E27FC236}">
                  <a16:creationId xmlns:a16="http://schemas.microsoft.com/office/drawing/2014/main" id="{00220A07-5093-42E4-9FD0-122CCAD0968E}"/>
                </a:ext>
              </a:extLst>
            </p:cNvPr>
            <p:cNvSpPr/>
            <p:nvPr/>
          </p:nvSpPr>
          <p:spPr>
            <a:xfrm>
              <a:off x="1804252" y="3234153"/>
              <a:ext cx="803936" cy="32525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grpSp>
      <p:grpSp>
        <p:nvGrpSpPr>
          <p:cNvPr id="14" name="Group 13">
            <a:extLst>
              <a:ext uri="{FF2B5EF4-FFF2-40B4-BE49-F238E27FC236}">
                <a16:creationId xmlns:a16="http://schemas.microsoft.com/office/drawing/2014/main" id="{867D835E-4394-48C4-E68B-5CFACA087D7E}"/>
              </a:ext>
            </a:extLst>
          </p:cNvPr>
          <p:cNvGrpSpPr/>
          <p:nvPr/>
        </p:nvGrpSpPr>
        <p:grpSpPr>
          <a:xfrm>
            <a:off x="4039149" y="3333081"/>
            <a:ext cx="3631603" cy="1311361"/>
            <a:chOff x="6527633" y="2773380"/>
            <a:chExt cx="4217830" cy="1584329"/>
          </a:xfrm>
        </p:grpSpPr>
        <p:pic>
          <p:nvPicPr>
            <p:cNvPr id="15" name="Picture 14" descr="A machine with many buttons and a gauge&#10;&#10;AI-generated content may be incorrect.">
              <a:extLst>
                <a:ext uri="{FF2B5EF4-FFF2-40B4-BE49-F238E27FC236}">
                  <a16:creationId xmlns:a16="http://schemas.microsoft.com/office/drawing/2014/main" id="{B6C3AE6B-D837-9EC0-394E-37296EDBD96C}"/>
                </a:ext>
              </a:extLst>
            </p:cNvPr>
            <p:cNvPicPr>
              <a:picLocks noChangeAspect="1"/>
            </p:cNvPicPr>
            <p:nvPr/>
          </p:nvPicPr>
          <p:blipFill>
            <a:blip r:embed="rId6">
              <a:extLst>
                <a:ext uri="{28A0092B-C50C-407E-A947-70E740481C1C}">
                  <a14:useLocalDpi xmlns:a14="http://schemas.microsoft.com/office/drawing/2010/main" val="0"/>
                </a:ext>
              </a:extLst>
            </a:blip>
            <a:srcRect t="53078" b="17310"/>
            <a:stretch>
              <a:fillRect/>
            </a:stretch>
          </p:blipFill>
          <p:spPr>
            <a:xfrm>
              <a:off x="6527633" y="2773380"/>
              <a:ext cx="4217830" cy="1584329"/>
            </a:xfrm>
            <a:prstGeom prst="rect">
              <a:avLst/>
            </a:prstGeom>
          </p:spPr>
        </p:pic>
        <p:sp>
          <p:nvSpPr>
            <p:cNvPr id="27" name="Rectangle 26">
              <a:extLst>
                <a:ext uri="{FF2B5EF4-FFF2-40B4-BE49-F238E27FC236}">
                  <a16:creationId xmlns:a16="http://schemas.microsoft.com/office/drawing/2014/main" id="{1AAC6D38-F4B0-B176-8594-0BF091AE2816}"/>
                </a:ext>
              </a:extLst>
            </p:cNvPr>
            <p:cNvSpPr/>
            <p:nvPr/>
          </p:nvSpPr>
          <p:spPr>
            <a:xfrm>
              <a:off x="6830384" y="3312658"/>
              <a:ext cx="816208" cy="27798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grpSp>
      <p:grpSp>
        <p:nvGrpSpPr>
          <p:cNvPr id="18" name="Group 17">
            <a:extLst>
              <a:ext uri="{FF2B5EF4-FFF2-40B4-BE49-F238E27FC236}">
                <a16:creationId xmlns:a16="http://schemas.microsoft.com/office/drawing/2014/main" id="{582ED723-F446-16AE-915A-C6C7E06EF266}"/>
              </a:ext>
            </a:extLst>
          </p:cNvPr>
          <p:cNvGrpSpPr/>
          <p:nvPr/>
        </p:nvGrpSpPr>
        <p:grpSpPr>
          <a:xfrm>
            <a:off x="4039148" y="1946693"/>
            <a:ext cx="3631603" cy="1330058"/>
            <a:chOff x="6527633" y="1517236"/>
            <a:chExt cx="4217830" cy="1593993"/>
          </a:xfrm>
        </p:grpSpPr>
        <p:pic>
          <p:nvPicPr>
            <p:cNvPr id="22" name="Picture 21" descr="A machine with many buttons and switches&#10;&#10;AI-generated content may be incorrect.">
              <a:extLst>
                <a:ext uri="{FF2B5EF4-FFF2-40B4-BE49-F238E27FC236}">
                  <a16:creationId xmlns:a16="http://schemas.microsoft.com/office/drawing/2014/main" id="{44AC6666-5A09-72F8-B508-24BBBFB09383}"/>
                </a:ext>
              </a:extLst>
            </p:cNvPr>
            <p:cNvPicPr>
              <a:picLocks noChangeAspect="1"/>
            </p:cNvPicPr>
            <p:nvPr/>
          </p:nvPicPr>
          <p:blipFill>
            <a:blip r:embed="rId7">
              <a:extLst>
                <a:ext uri="{28A0092B-C50C-407E-A947-70E740481C1C}">
                  <a14:useLocalDpi xmlns:a14="http://schemas.microsoft.com/office/drawing/2010/main" val="0"/>
                </a:ext>
              </a:extLst>
            </a:blip>
            <a:srcRect l="3781" t="57918" r="4223" b="18331"/>
            <a:stretch>
              <a:fillRect/>
            </a:stretch>
          </p:blipFill>
          <p:spPr>
            <a:xfrm>
              <a:off x="6527633" y="1517236"/>
              <a:ext cx="4217830" cy="1584330"/>
            </a:xfrm>
            <a:prstGeom prst="rect">
              <a:avLst/>
            </a:prstGeom>
          </p:spPr>
        </p:pic>
        <p:sp>
          <p:nvSpPr>
            <p:cNvPr id="26" name="Rectangle 25">
              <a:extLst>
                <a:ext uri="{FF2B5EF4-FFF2-40B4-BE49-F238E27FC236}">
                  <a16:creationId xmlns:a16="http://schemas.microsoft.com/office/drawing/2014/main" id="{1BDE3025-621C-CC15-E8DB-036B25AD67A3}"/>
                </a:ext>
              </a:extLst>
            </p:cNvPr>
            <p:cNvSpPr/>
            <p:nvPr/>
          </p:nvSpPr>
          <p:spPr>
            <a:xfrm>
              <a:off x="6603318" y="2268833"/>
              <a:ext cx="1043275" cy="277986"/>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sp>
          <p:nvSpPr>
            <p:cNvPr id="28" name="Oval 27">
              <a:extLst>
                <a:ext uri="{FF2B5EF4-FFF2-40B4-BE49-F238E27FC236}">
                  <a16:creationId xmlns:a16="http://schemas.microsoft.com/office/drawing/2014/main" id="{40D935C3-BB9B-A9AF-27B5-2B310CCFDF78}"/>
                </a:ext>
              </a:extLst>
            </p:cNvPr>
            <p:cNvSpPr/>
            <p:nvPr/>
          </p:nvSpPr>
          <p:spPr>
            <a:xfrm>
              <a:off x="6854344" y="2258137"/>
              <a:ext cx="245477" cy="263887"/>
            </a:xfrm>
            <a:prstGeom prst="ellipse">
              <a:avLst/>
            </a:prstGeom>
            <a:noFill/>
            <a:ln w="1905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cxnSp>
          <p:nvCxnSpPr>
            <p:cNvPr id="29" name="Straight Arrow Connector 28">
              <a:extLst>
                <a:ext uri="{FF2B5EF4-FFF2-40B4-BE49-F238E27FC236}">
                  <a16:creationId xmlns:a16="http://schemas.microsoft.com/office/drawing/2014/main" id="{D527E508-BD76-D6F1-1656-D80EEB15CAE4}"/>
                </a:ext>
              </a:extLst>
            </p:cNvPr>
            <p:cNvCxnSpPr>
              <a:cxnSpLocks/>
              <a:stCxn id="28" idx="3"/>
            </p:cNvCxnSpPr>
            <p:nvPr/>
          </p:nvCxnSpPr>
          <p:spPr>
            <a:xfrm>
              <a:off x="6890293" y="2483379"/>
              <a:ext cx="1072792" cy="46123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49018AD-8CAA-CE18-EFF9-0F2C2FB4C46C}"/>
                </a:ext>
              </a:extLst>
            </p:cNvPr>
            <p:cNvSpPr txBox="1"/>
            <p:nvPr/>
          </p:nvSpPr>
          <p:spPr>
            <a:xfrm>
              <a:off x="7916029" y="2834230"/>
              <a:ext cx="1546503" cy="276999"/>
            </a:xfrm>
            <a:prstGeom prst="rect">
              <a:avLst/>
            </a:prstGeom>
            <a:noFill/>
          </p:spPr>
          <p:txBody>
            <a:bodyPr wrap="square" rtlCol="0">
              <a:spAutoFit/>
            </a:bodyPr>
            <a:lstStyle/>
            <a:p>
              <a:r>
                <a:rPr lang="en-SG" sz="1200">
                  <a:highlight>
                    <a:srgbClr val="FFFF00"/>
                  </a:highlight>
                </a:rPr>
                <a:t>Not working</a:t>
              </a:r>
            </a:p>
          </p:txBody>
        </p:sp>
      </p:grpSp>
      <p:grpSp>
        <p:nvGrpSpPr>
          <p:cNvPr id="24" name="Group 23">
            <a:extLst>
              <a:ext uri="{FF2B5EF4-FFF2-40B4-BE49-F238E27FC236}">
                <a16:creationId xmlns:a16="http://schemas.microsoft.com/office/drawing/2014/main" id="{021C47B2-05DF-2D37-BEF6-41AF12A4F1C5}"/>
              </a:ext>
            </a:extLst>
          </p:cNvPr>
          <p:cNvGrpSpPr/>
          <p:nvPr/>
        </p:nvGrpSpPr>
        <p:grpSpPr>
          <a:xfrm>
            <a:off x="7928891" y="3359039"/>
            <a:ext cx="3631603" cy="1300994"/>
            <a:chOff x="3250350" y="2162067"/>
            <a:chExt cx="4959700" cy="2045980"/>
          </a:xfrm>
        </p:grpSpPr>
        <p:pic>
          <p:nvPicPr>
            <p:cNvPr id="31" name="Picture 30" descr="A machine with many wires and switches&#10;&#10;AI-generated content may be incorrect.">
              <a:extLst>
                <a:ext uri="{FF2B5EF4-FFF2-40B4-BE49-F238E27FC236}">
                  <a16:creationId xmlns:a16="http://schemas.microsoft.com/office/drawing/2014/main" id="{14C02D19-56A4-65B2-7AC5-CF5883EAB7D7}"/>
                </a:ext>
              </a:extLst>
            </p:cNvPr>
            <p:cNvPicPr>
              <a:picLocks noChangeAspect="1"/>
            </p:cNvPicPr>
            <p:nvPr/>
          </p:nvPicPr>
          <p:blipFill>
            <a:blip r:embed="rId8">
              <a:extLst>
                <a:ext uri="{28A0092B-C50C-407E-A947-70E740481C1C}">
                  <a14:useLocalDpi xmlns:a14="http://schemas.microsoft.com/office/drawing/2010/main" val="0"/>
                </a:ext>
              </a:extLst>
            </a:blip>
            <a:srcRect t="62461" r="4223" b="11409"/>
            <a:stretch>
              <a:fillRect/>
            </a:stretch>
          </p:blipFill>
          <p:spPr>
            <a:xfrm>
              <a:off x="3250350" y="2162067"/>
              <a:ext cx="4959700" cy="2045980"/>
            </a:xfrm>
            <a:prstGeom prst="rect">
              <a:avLst/>
            </a:prstGeom>
          </p:spPr>
        </p:pic>
        <p:sp>
          <p:nvSpPr>
            <p:cNvPr id="32" name="Rectangle 31">
              <a:extLst>
                <a:ext uri="{FF2B5EF4-FFF2-40B4-BE49-F238E27FC236}">
                  <a16:creationId xmlns:a16="http://schemas.microsoft.com/office/drawing/2014/main" id="{ECB43F5A-C3BC-12C2-61EB-1409C6DB6554}"/>
                </a:ext>
              </a:extLst>
            </p:cNvPr>
            <p:cNvSpPr/>
            <p:nvPr/>
          </p:nvSpPr>
          <p:spPr>
            <a:xfrm>
              <a:off x="3559408" y="2755473"/>
              <a:ext cx="1129193" cy="595281"/>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SG"/>
            </a:p>
          </p:txBody>
        </p:sp>
      </p:grpSp>
      <p:sp>
        <p:nvSpPr>
          <p:cNvPr id="33" name="TextBox 32">
            <a:extLst>
              <a:ext uri="{FF2B5EF4-FFF2-40B4-BE49-F238E27FC236}">
                <a16:creationId xmlns:a16="http://schemas.microsoft.com/office/drawing/2014/main" id="{E3B72B9A-0D42-9931-821B-12C80A965F8F}"/>
              </a:ext>
            </a:extLst>
          </p:cNvPr>
          <p:cNvSpPr txBox="1"/>
          <p:nvPr/>
        </p:nvSpPr>
        <p:spPr>
          <a:xfrm>
            <a:off x="394574" y="4871958"/>
            <a:ext cx="3644575" cy="1846659"/>
          </a:xfrm>
          <a:prstGeom prst="rect">
            <a:avLst/>
          </a:prstGeom>
          <a:noFill/>
        </p:spPr>
        <p:txBody>
          <a:bodyPr wrap="square" rtlCol="0">
            <a:spAutoFit/>
          </a:bodyPr>
          <a:lstStyle/>
          <a:p>
            <a:r>
              <a:rPr lang="en-SG" sz="1600">
                <a:solidFill>
                  <a:schemeClr val="bg1"/>
                </a:solidFill>
              </a:rPr>
              <a:t>The pictures above show the expected flags if the value of temperature is below or above the threshold1&amp;2. First button is for flag and the second is for actuator activated, in this case low power actuator is active. </a:t>
            </a:r>
          </a:p>
          <a:p>
            <a:endParaRPr lang="en-IN">
              <a:solidFill>
                <a:schemeClr val="bg1"/>
              </a:solidFill>
            </a:endParaRPr>
          </a:p>
        </p:txBody>
      </p:sp>
      <p:sp>
        <p:nvSpPr>
          <p:cNvPr id="34" name="TextBox 33">
            <a:extLst>
              <a:ext uri="{FF2B5EF4-FFF2-40B4-BE49-F238E27FC236}">
                <a16:creationId xmlns:a16="http://schemas.microsoft.com/office/drawing/2014/main" id="{C97A59E0-1BF8-7FEC-6F2E-E766C9C55F08}"/>
              </a:ext>
            </a:extLst>
          </p:cNvPr>
          <p:cNvSpPr txBox="1"/>
          <p:nvPr/>
        </p:nvSpPr>
        <p:spPr>
          <a:xfrm>
            <a:off x="3335333" y="4871958"/>
            <a:ext cx="4593558" cy="1600438"/>
          </a:xfrm>
          <a:prstGeom prst="rect">
            <a:avLst/>
          </a:prstGeom>
          <a:noFill/>
        </p:spPr>
        <p:txBody>
          <a:bodyPr wrap="square" rtlCol="0">
            <a:spAutoFit/>
          </a:bodyPr>
          <a:lstStyle/>
          <a:p>
            <a:pPr marL="608965" indent="-372110"/>
            <a:r>
              <a:rPr lang="en-SG" sz="1600">
                <a:solidFill>
                  <a:schemeClr val="bg1"/>
                </a:solidFill>
              </a:rPr>
              <a:t>	But in this case 3</a:t>
            </a:r>
            <a:r>
              <a:rPr lang="en-SG" sz="1600" baseline="30000">
                <a:solidFill>
                  <a:schemeClr val="bg1"/>
                </a:solidFill>
              </a:rPr>
              <a:t>rd</a:t>
            </a:r>
            <a:r>
              <a:rPr lang="en-SG" sz="1600">
                <a:solidFill>
                  <a:schemeClr val="bg1"/>
                </a:solidFill>
              </a:rPr>
              <a:t> button is also active which mean the temperature is way below or above threshold and gets activated when </a:t>
            </a:r>
            <a:br>
              <a:rPr lang="en-SG" sz="1600">
                <a:solidFill>
                  <a:schemeClr val="bg1"/>
                </a:solidFill>
              </a:rPr>
            </a:br>
            <a:r>
              <a:rPr lang="en-SG" sz="1600">
                <a:solidFill>
                  <a:schemeClr val="bg1"/>
                </a:solidFill>
              </a:rPr>
              <a:t>Eg: &lt; ThresTemp1 – 10 and actives a high- power cooler actuator.   </a:t>
            </a:r>
          </a:p>
          <a:p>
            <a:endParaRPr lang="en-IN"/>
          </a:p>
        </p:txBody>
      </p:sp>
      <p:sp>
        <p:nvSpPr>
          <p:cNvPr id="35" name="TextBox 34">
            <a:extLst>
              <a:ext uri="{FF2B5EF4-FFF2-40B4-BE49-F238E27FC236}">
                <a16:creationId xmlns:a16="http://schemas.microsoft.com/office/drawing/2014/main" id="{F7D8A634-0C3A-3F1C-F5D8-409A57284F21}"/>
              </a:ext>
            </a:extLst>
          </p:cNvPr>
          <p:cNvSpPr txBox="1"/>
          <p:nvPr/>
        </p:nvSpPr>
        <p:spPr>
          <a:xfrm>
            <a:off x="7837541" y="4871958"/>
            <a:ext cx="3644575" cy="1077218"/>
          </a:xfrm>
          <a:prstGeom prst="rect">
            <a:avLst/>
          </a:prstGeom>
          <a:noFill/>
        </p:spPr>
        <p:txBody>
          <a:bodyPr wrap="square" rtlCol="0">
            <a:spAutoFit/>
          </a:bodyPr>
          <a:lstStyle/>
          <a:p>
            <a:r>
              <a:rPr lang="en-SG" sz="1600">
                <a:solidFill>
                  <a:schemeClr val="bg1"/>
                </a:solidFill>
              </a:rPr>
              <a:t>In this case the plc is not flagging anything in the system because the value in temp1 is in the threshold and no action is needed. </a:t>
            </a:r>
            <a:endParaRPr lang="en-IN" sz="1600">
              <a:solidFill>
                <a:schemeClr val="bg1"/>
              </a:solidFill>
            </a:endParaRPr>
          </a:p>
        </p:txBody>
      </p:sp>
    </p:spTree>
    <p:extLst>
      <p:ext uri="{BB962C8B-B14F-4D97-AF65-F5344CB8AC3E}">
        <p14:creationId xmlns:p14="http://schemas.microsoft.com/office/powerpoint/2010/main" val="3254409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greenhouse with plants and a glass roof&#10;&#10;AI-generated content may be incorrect.">
            <a:extLst>
              <a:ext uri="{FF2B5EF4-FFF2-40B4-BE49-F238E27FC236}">
                <a16:creationId xmlns:a16="http://schemas.microsoft.com/office/drawing/2014/main" id="{C87E3C51-650D-C99F-9FB9-7842B8802035}"/>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b="15730"/>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63042AA0-1A8B-A688-64DC-9FDB91F4540C}"/>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5400">
                <a:solidFill>
                  <a:schemeClr val="bg1"/>
                </a:solidFill>
              </a:rPr>
              <a:t>Flow Diagram</a:t>
            </a:r>
          </a:p>
        </p:txBody>
      </p:sp>
      <p:sp>
        <p:nvSpPr>
          <p:cNvPr id="60"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Placeholder 3">
            <a:extLst>
              <a:ext uri="{FF2B5EF4-FFF2-40B4-BE49-F238E27FC236}">
                <a16:creationId xmlns:a16="http://schemas.microsoft.com/office/drawing/2014/main" id="{9620A781-5E9D-ECB8-C27C-D6754A17DF69}"/>
              </a:ext>
            </a:extLst>
          </p:cNvPr>
          <p:cNvSpPr txBox="1">
            <a:spLocks/>
          </p:cNvSpPr>
          <p:nvPr/>
        </p:nvSpPr>
        <p:spPr>
          <a:xfrm>
            <a:off x="838200" y="2004446"/>
            <a:ext cx="5474313" cy="4176897"/>
          </a:xfrm>
          <a:prstGeom prst="rect">
            <a:avLst/>
          </a:prstGeom>
        </p:spPr>
        <p:txBody>
          <a:bodyPr spcFirstLastPara="1" vert="horz" lIns="91440" tIns="45720" rIns="91440" bIns="45720" rtlCol="0"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None/>
              <a:defRPr/>
            </a:pPr>
            <a:r>
              <a:rPr lang="en-US" sz="1800">
                <a:solidFill>
                  <a:schemeClr val="bg1"/>
                </a:solidFill>
                <a:sym typeface="Mulish"/>
              </a:rPr>
              <a:t>End-to-end pipeline: </a:t>
            </a:r>
          </a:p>
          <a:p>
            <a:pPr marL="285750" indent="-285750">
              <a:spcAft>
                <a:spcPts val="600"/>
              </a:spcAft>
              <a:buClr>
                <a:srgbClr val="5C5C5F"/>
              </a:buClr>
              <a:defRPr/>
            </a:pPr>
            <a:r>
              <a:rPr lang="en-US" sz="1800">
                <a:solidFill>
                  <a:schemeClr val="bg1"/>
                </a:solidFill>
                <a:sym typeface="Mulish"/>
              </a:rPr>
              <a:t>Sensor simulation → Data logging in </a:t>
            </a:r>
            <a:r>
              <a:rPr lang="en-US" sz="1800" err="1">
                <a:solidFill>
                  <a:schemeClr val="bg1"/>
                </a:solidFill>
                <a:sym typeface="Mulish"/>
              </a:rPr>
              <a:t>InfluxDB</a:t>
            </a:r>
            <a:r>
              <a:rPr lang="en-US" sz="1800">
                <a:solidFill>
                  <a:schemeClr val="bg1"/>
                </a:solidFill>
                <a:sym typeface="Mulish"/>
              </a:rPr>
              <a:t> → Visualization in Grafana → Control via PySide (SCADA).</a:t>
            </a:r>
          </a:p>
          <a:p>
            <a:pPr marL="0" indent="0">
              <a:spcAft>
                <a:spcPts val="600"/>
              </a:spcAft>
              <a:buClr>
                <a:srgbClr val="5C5C5F"/>
              </a:buClr>
              <a:buNone/>
              <a:defRPr/>
            </a:pPr>
            <a:r>
              <a:rPr lang="en-US" sz="1800">
                <a:solidFill>
                  <a:schemeClr val="bg1"/>
                </a:solidFill>
                <a:sym typeface="Mulish"/>
              </a:rPr>
              <a:t>Integration: </a:t>
            </a:r>
          </a:p>
          <a:p>
            <a:pPr marL="285750" indent="-285750">
              <a:spcAft>
                <a:spcPts val="600"/>
              </a:spcAft>
              <a:buClr>
                <a:srgbClr val="5C5C5F"/>
              </a:buClr>
              <a:defRPr/>
            </a:pPr>
            <a:r>
              <a:rPr lang="en-US" sz="1800">
                <a:solidFill>
                  <a:schemeClr val="bg1"/>
                </a:solidFill>
                <a:sym typeface="Mulish"/>
              </a:rPr>
              <a:t>Python threads manage PLC simulation and data publishing; </a:t>
            </a:r>
            <a:r>
              <a:rPr lang="en-US" sz="1800" err="1">
                <a:solidFill>
                  <a:schemeClr val="bg1"/>
                </a:solidFill>
                <a:sym typeface="Mulish"/>
              </a:rPr>
              <a:t>InfluxDB</a:t>
            </a:r>
            <a:r>
              <a:rPr lang="en-US" sz="1800">
                <a:solidFill>
                  <a:schemeClr val="bg1"/>
                </a:solidFill>
                <a:sym typeface="Mulish"/>
              </a:rPr>
              <a:t> stores time-series data for analysis.</a:t>
            </a:r>
          </a:p>
          <a:p>
            <a:pPr marL="0" indent="0">
              <a:spcAft>
                <a:spcPts val="600"/>
              </a:spcAft>
              <a:buClr>
                <a:srgbClr val="5C5C5F"/>
              </a:buClr>
              <a:buNone/>
              <a:defRPr/>
            </a:pPr>
            <a:r>
              <a:rPr lang="en-US" sz="1800">
                <a:solidFill>
                  <a:schemeClr val="bg1"/>
                </a:solidFill>
                <a:sym typeface="Mulish"/>
              </a:rPr>
              <a:t>Visualization &amp; Control: </a:t>
            </a:r>
          </a:p>
          <a:p>
            <a:pPr marL="285750" indent="-285750">
              <a:spcAft>
                <a:spcPts val="600"/>
              </a:spcAft>
              <a:buClr>
                <a:srgbClr val="5C5C5F"/>
              </a:buClr>
              <a:defRPr/>
            </a:pPr>
            <a:r>
              <a:rPr lang="en-US" sz="1800">
                <a:solidFill>
                  <a:schemeClr val="bg1"/>
                </a:solidFill>
                <a:sym typeface="Mulish"/>
              </a:rPr>
              <a:t>Grafana provides real-time dashboards, while PySide enables interactive overrides and monitoring.</a:t>
            </a:r>
          </a:p>
        </p:txBody>
      </p:sp>
      <p:sp>
        <p:nvSpPr>
          <p:cNvPr id="2" name="Slide Number Placeholder 1">
            <a:extLst>
              <a:ext uri="{FF2B5EF4-FFF2-40B4-BE49-F238E27FC236}">
                <a16:creationId xmlns:a16="http://schemas.microsoft.com/office/drawing/2014/main" id="{F577BD8F-1BFF-1971-975E-A37AAEB7989A}"/>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8</a:t>
            </a:fld>
            <a:endParaRPr lang="en-US">
              <a:solidFill>
                <a:srgbClr val="FFFFFF"/>
              </a:solidFill>
              <a:latin typeface="Calibri" panose="020F0502020204030204"/>
            </a:endParaRPr>
          </a:p>
        </p:txBody>
      </p:sp>
      <p:sp>
        <p:nvSpPr>
          <p:cNvPr id="54" name="Rectangle 53">
            <a:extLst>
              <a:ext uri="{FF2B5EF4-FFF2-40B4-BE49-F238E27FC236}">
                <a16:creationId xmlns:a16="http://schemas.microsoft.com/office/drawing/2014/main" id="{309D1869-EA23-D720-C7D6-FE8902D67780}"/>
              </a:ext>
            </a:extLst>
          </p:cNvPr>
          <p:cNvSpPr/>
          <p:nvPr/>
        </p:nvSpPr>
        <p:spPr>
          <a:xfrm>
            <a:off x="8134220" y="2642537"/>
            <a:ext cx="2008419" cy="224616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solidFill>
                <a:schemeClr val="tx2">
                  <a:lumMod val="10000"/>
                  <a:lumOff val="90000"/>
                </a:schemeClr>
              </a:solidFill>
            </a:endParaRPr>
          </a:p>
        </p:txBody>
      </p:sp>
      <p:sp>
        <p:nvSpPr>
          <p:cNvPr id="55" name="Rectangle 54">
            <a:extLst>
              <a:ext uri="{FF2B5EF4-FFF2-40B4-BE49-F238E27FC236}">
                <a16:creationId xmlns:a16="http://schemas.microsoft.com/office/drawing/2014/main" id="{06CDE434-5AF4-3249-3917-834F3FA0DF2D}"/>
              </a:ext>
            </a:extLst>
          </p:cNvPr>
          <p:cNvSpPr/>
          <p:nvPr/>
        </p:nvSpPr>
        <p:spPr>
          <a:xfrm>
            <a:off x="8191833" y="3805533"/>
            <a:ext cx="1086853" cy="38501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a:solidFill>
                  <a:schemeClr val="tx2">
                    <a:lumMod val="10000"/>
                    <a:lumOff val="90000"/>
                  </a:schemeClr>
                </a:solidFill>
              </a:rPr>
              <a:t>Simulation</a:t>
            </a:r>
          </a:p>
        </p:txBody>
      </p:sp>
      <p:sp>
        <p:nvSpPr>
          <p:cNvPr id="56" name="Content Placeholder 9">
            <a:extLst>
              <a:ext uri="{FF2B5EF4-FFF2-40B4-BE49-F238E27FC236}">
                <a16:creationId xmlns:a16="http://schemas.microsoft.com/office/drawing/2014/main" id="{ADD9C6B8-32D1-093B-1BC0-4A820B152EFA}"/>
              </a:ext>
            </a:extLst>
          </p:cNvPr>
          <p:cNvSpPr txBox="1">
            <a:spLocks noChangeArrowheads="1"/>
          </p:cNvSpPr>
          <p:nvPr/>
        </p:nvSpPr>
        <p:spPr bwMode="auto">
          <a:xfrm>
            <a:off x="8666994" y="2160379"/>
            <a:ext cx="614271" cy="2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a:solidFill>
                  <a:schemeClr val="tx2">
                    <a:lumMod val="10000"/>
                    <a:lumOff val="90000"/>
                  </a:schemeClr>
                </a:solidFill>
                <a:latin typeface="+mn-lt"/>
              </a:rPr>
              <a:t>Python</a:t>
            </a:r>
          </a:p>
        </p:txBody>
      </p:sp>
      <p:sp>
        <p:nvSpPr>
          <p:cNvPr id="57" name="Content Placeholder 9">
            <a:extLst>
              <a:ext uri="{FF2B5EF4-FFF2-40B4-BE49-F238E27FC236}">
                <a16:creationId xmlns:a16="http://schemas.microsoft.com/office/drawing/2014/main" id="{191017A6-0EE9-AE2A-0A7E-EDFED2866D9A}"/>
              </a:ext>
            </a:extLst>
          </p:cNvPr>
          <p:cNvSpPr txBox="1">
            <a:spLocks noChangeArrowheads="1"/>
          </p:cNvSpPr>
          <p:nvPr/>
        </p:nvSpPr>
        <p:spPr bwMode="auto">
          <a:xfrm>
            <a:off x="9251774" y="2648210"/>
            <a:ext cx="934871" cy="2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a:solidFill>
                  <a:schemeClr val="tx2">
                    <a:lumMod val="10000"/>
                    <a:lumOff val="90000"/>
                  </a:schemeClr>
                </a:solidFill>
                <a:latin typeface="+mn-lt"/>
              </a:rPr>
              <a:t>Main Thread</a:t>
            </a:r>
          </a:p>
        </p:txBody>
      </p:sp>
      <p:sp>
        <p:nvSpPr>
          <p:cNvPr id="59" name="Rectangle 58">
            <a:extLst>
              <a:ext uri="{FF2B5EF4-FFF2-40B4-BE49-F238E27FC236}">
                <a16:creationId xmlns:a16="http://schemas.microsoft.com/office/drawing/2014/main" id="{195E4D07-8E83-4F43-CC62-2DC93B1A7B12}"/>
              </a:ext>
            </a:extLst>
          </p:cNvPr>
          <p:cNvSpPr/>
          <p:nvPr/>
        </p:nvSpPr>
        <p:spPr>
          <a:xfrm>
            <a:off x="10311541" y="3591189"/>
            <a:ext cx="1589933" cy="72766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solidFill>
                <a:schemeClr val="tx2">
                  <a:lumMod val="10000"/>
                  <a:lumOff val="90000"/>
                </a:schemeClr>
              </a:solidFill>
            </a:endParaRPr>
          </a:p>
        </p:txBody>
      </p:sp>
      <p:sp>
        <p:nvSpPr>
          <p:cNvPr id="61" name="Rectangle 60">
            <a:extLst>
              <a:ext uri="{FF2B5EF4-FFF2-40B4-BE49-F238E27FC236}">
                <a16:creationId xmlns:a16="http://schemas.microsoft.com/office/drawing/2014/main" id="{F9C6A556-EFE4-9ACC-C341-F6BA0A1A76F2}"/>
              </a:ext>
            </a:extLst>
          </p:cNvPr>
          <p:cNvSpPr/>
          <p:nvPr/>
        </p:nvSpPr>
        <p:spPr>
          <a:xfrm>
            <a:off x="10434639" y="3692650"/>
            <a:ext cx="1365936" cy="51609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a:solidFill>
                  <a:schemeClr val="tx2">
                    <a:lumMod val="10000"/>
                    <a:lumOff val="90000"/>
                  </a:schemeClr>
                </a:solidFill>
              </a:rPr>
              <a:t>to render control</a:t>
            </a:r>
          </a:p>
        </p:txBody>
      </p:sp>
      <p:sp>
        <p:nvSpPr>
          <p:cNvPr id="62" name="Content Placeholder 9">
            <a:extLst>
              <a:ext uri="{FF2B5EF4-FFF2-40B4-BE49-F238E27FC236}">
                <a16:creationId xmlns:a16="http://schemas.microsoft.com/office/drawing/2014/main" id="{10936558-82B5-54D5-6BDF-C6C60C0DEE59}"/>
              </a:ext>
            </a:extLst>
          </p:cNvPr>
          <p:cNvSpPr txBox="1">
            <a:spLocks noChangeArrowheads="1"/>
          </p:cNvSpPr>
          <p:nvPr/>
        </p:nvSpPr>
        <p:spPr bwMode="auto">
          <a:xfrm>
            <a:off x="10195841" y="3351588"/>
            <a:ext cx="1821332" cy="2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a:solidFill>
                  <a:schemeClr val="tx2">
                    <a:lumMod val="10000"/>
                    <a:lumOff val="90000"/>
                  </a:schemeClr>
                </a:solidFill>
                <a:latin typeface="+mn-lt"/>
              </a:rPr>
              <a:t>Frontend – PySide (SCADA)</a:t>
            </a:r>
          </a:p>
        </p:txBody>
      </p:sp>
      <p:cxnSp>
        <p:nvCxnSpPr>
          <p:cNvPr id="63" name="Elbow Connector 30">
            <a:extLst>
              <a:ext uri="{FF2B5EF4-FFF2-40B4-BE49-F238E27FC236}">
                <a16:creationId xmlns:a16="http://schemas.microsoft.com/office/drawing/2014/main" id="{CF1320F7-F22A-E904-9138-B96DA0E5DD99}"/>
              </a:ext>
            </a:extLst>
          </p:cNvPr>
          <p:cNvCxnSpPr>
            <a:cxnSpLocks/>
            <a:stCxn id="57" idx="2"/>
            <a:endCxn id="55" idx="0"/>
          </p:cNvCxnSpPr>
          <p:nvPr/>
        </p:nvCxnSpPr>
        <p:spPr>
          <a:xfrm rot="5400000">
            <a:off x="8767934" y="2854256"/>
            <a:ext cx="918603" cy="983950"/>
          </a:xfrm>
          <a:prstGeom prst="bentConnector3">
            <a:avLst>
              <a:gd name="adj1" fmla="val 50000"/>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4" name="Content Placeholder 9">
            <a:extLst>
              <a:ext uri="{FF2B5EF4-FFF2-40B4-BE49-F238E27FC236}">
                <a16:creationId xmlns:a16="http://schemas.microsoft.com/office/drawing/2014/main" id="{BCE785DF-FD27-26CA-9850-D63C31FCCB81}"/>
              </a:ext>
            </a:extLst>
          </p:cNvPr>
          <p:cNvSpPr txBox="1">
            <a:spLocks noChangeArrowheads="1"/>
          </p:cNvSpPr>
          <p:nvPr/>
        </p:nvSpPr>
        <p:spPr bwMode="auto">
          <a:xfrm>
            <a:off x="8608509" y="3138827"/>
            <a:ext cx="607859" cy="2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a:solidFill>
                  <a:schemeClr val="tx2">
                    <a:lumMod val="10000"/>
                    <a:lumOff val="90000"/>
                  </a:schemeClr>
                </a:solidFill>
                <a:latin typeface="+mn-lt"/>
              </a:rPr>
              <a:t>Thread</a:t>
            </a:r>
          </a:p>
        </p:txBody>
      </p:sp>
      <p:sp>
        <p:nvSpPr>
          <p:cNvPr id="65" name="Rectangle 64">
            <a:extLst>
              <a:ext uri="{FF2B5EF4-FFF2-40B4-BE49-F238E27FC236}">
                <a16:creationId xmlns:a16="http://schemas.microsoft.com/office/drawing/2014/main" id="{22C37C80-B981-1B1B-8025-72A1446E1527}"/>
              </a:ext>
            </a:extLst>
          </p:cNvPr>
          <p:cNvSpPr/>
          <p:nvPr/>
        </p:nvSpPr>
        <p:spPr>
          <a:xfrm>
            <a:off x="6659527" y="4017924"/>
            <a:ext cx="1191726" cy="44480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b="1">
                <a:solidFill>
                  <a:schemeClr val="tx2">
                    <a:lumMod val="10000"/>
                    <a:lumOff val="90000"/>
                  </a:schemeClr>
                </a:solidFill>
              </a:rPr>
              <a:t>Influx DB</a:t>
            </a:r>
          </a:p>
          <a:p>
            <a:pPr algn="ctr"/>
            <a:r>
              <a:rPr lang="en-US" sz="1050">
                <a:solidFill>
                  <a:schemeClr val="tx2">
                    <a:lumMod val="10000"/>
                    <a:lumOff val="90000"/>
                  </a:schemeClr>
                </a:solidFill>
              </a:rPr>
              <a:t>runs in port 8086</a:t>
            </a:r>
          </a:p>
        </p:txBody>
      </p:sp>
      <p:sp>
        <p:nvSpPr>
          <p:cNvPr id="66" name="Content Placeholder 9">
            <a:extLst>
              <a:ext uri="{FF2B5EF4-FFF2-40B4-BE49-F238E27FC236}">
                <a16:creationId xmlns:a16="http://schemas.microsoft.com/office/drawing/2014/main" id="{9618A407-26E7-4B2A-6D63-66180F94B5F2}"/>
              </a:ext>
            </a:extLst>
          </p:cNvPr>
          <p:cNvSpPr txBox="1">
            <a:spLocks noChangeArrowheads="1"/>
          </p:cNvSpPr>
          <p:nvPr/>
        </p:nvSpPr>
        <p:spPr bwMode="auto">
          <a:xfrm>
            <a:off x="7495227" y="3792715"/>
            <a:ext cx="712054" cy="2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a:solidFill>
                  <a:schemeClr val="tx2">
                    <a:lumMod val="10000"/>
                    <a:lumOff val="90000"/>
                  </a:schemeClr>
                </a:solidFill>
                <a:latin typeface="+mn-lt"/>
              </a:rPr>
              <a:t>Pub/Sub</a:t>
            </a:r>
          </a:p>
        </p:txBody>
      </p:sp>
      <p:sp>
        <p:nvSpPr>
          <p:cNvPr id="67" name="Rectangle 66">
            <a:extLst>
              <a:ext uri="{FF2B5EF4-FFF2-40B4-BE49-F238E27FC236}">
                <a16:creationId xmlns:a16="http://schemas.microsoft.com/office/drawing/2014/main" id="{242BFE70-FC50-45F8-679B-B4C24ED04374}"/>
              </a:ext>
            </a:extLst>
          </p:cNvPr>
          <p:cNvSpPr/>
          <p:nvPr/>
        </p:nvSpPr>
        <p:spPr>
          <a:xfrm>
            <a:off x="6543544" y="3099945"/>
            <a:ext cx="1421774" cy="38414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a:solidFill>
                  <a:schemeClr val="tx2">
                    <a:lumMod val="10000"/>
                    <a:lumOff val="90000"/>
                  </a:schemeClr>
                </a:solidFill>
              </a:rPr>
              <a:t>Visualize in </a:t>
            </a:r>
          </a:p>
          <a:p>
            <a:pPr algn="ctr"/>
            <a:r>
              <a:rPr lang="en-US" sz="1050" b="1">
                <a:solidFill>
                  <a:schemeClr val="tx2">
                    <a:lumMod val="10000"/>
                    <a:lumOff val="90000"/>
                  </a:schemeClr>
                </a:solidFill>
              </a:rPr>
              <a:t>Grafana</a:t>
            </a:r>
            <a:r>
              <a:rPr lang="en-US" sz="1050">
                <a:solidFill>
                  <a:schemeClr val="tx2">
                    <a:lumMod val="10000"/>
                    <a:lumOff val="90000"/>
                  </a:schemeClr>
                </a:solidFill>
              </a:rPr>
              <a:t> dashboard</a:t>
            </a:r>
          </a:p>
        </p:txBody>
      </p:sp>
      <p:cxnSp>
        <p:nvCxnSpPr>
          <p:cNvPr id="68" name="Straight Arrow Connector 67">
            <a:extLst>
              <a:ext uri="{FF2B5EF4-FFF2-40B4-BE49-F238E27FC236}">
                <a16:creationId xmlns:a16="http://schemas.microsoft.com/office/drawing/2014/main" id="{01B5278C-0588-117B-5B62-11E4C4258EA4}"/>
              </a:ext>
            </a:extLst>
          </p:cNvPr>
          <p:cNvCxnSpPr>
            <a:cxnSpLocks/>
            <a:stCxn id="65" idx="0"/>
            <a:endCxn id="67" idx="2"/>
          </p:cNvCxnSpPr>
          <p:nvPr/>
        </p:nvCxnSpPr>
        <p:spPr>
          <a:xfrm flipH="1" flipV="1">
            <a:off x="7254431" y="3484089"/>
            <a:ext cx="959" cy="533835"/>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9" name="Content Placeholder 9">
            <a:extLst>
              <a:ext uri="{FF2B5EF4-FFF2-40B4-BE49-F238E27FC236}">
                <a16:creationId xmlns:a16="http://schemas.microsoft.com/office/drawing/2014/main" id="{03F81F12-234A-F304-D974-3357F4A99C03}"/>
              </a:ext>
            </a:extLst>
          </p:cNvPr>
          <p:cNvSpPr txBox="1">
            <a:spLocks noChangeArrowheads="1"/>
          </p:cNvSpPr>
          <p:nvPr/>
        </p:nvSpPr>
        <p:spPr bwMode="auto">
          <a:xfrm>
            <a:off x="6607859" y="3600643"/>
            <a:ext cx="718466" cy="38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rtlCol="0">
            <a:spAutoFit/>
          </a:bodyPr>
          <a:lstStyle>
            <a:lvl1pPr marL="228600" indent="-228600" algn="l" defTabSz="914400" rtl="0" eaLnBrk="1" latinLnBrk="0" hangingPunct="1">
              <a:lnSpc>
                <a:spcPct val="90000"/>
              </a:lnSpc>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mn-cs"/>
              </a:defRPr>
            </a:lvl1pPr>
            <a:lvl2pPr marL="742950" indent="-285750" algn="l" defTabSz="914400" rtl="0" eaLnBrk="1" latinLnBrk="0" hangingPunct="1">
              <a:lnSpc>
                <a:spcPct val="90000"/>
              </a:lnSpc>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mn-cs"/>
              </a:defRPr>
            </a:lvl5pPr>
            <a:lvl6pPr marL="25146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6pPr>
            <a:lvl7pPr marL="29718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7pPr>
            <a:lvl8pPr marL="34290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8pPr>
            <a:lvl9pPr marL="3886200" indent="-228600" algn="l" defTabSz="914400" rtl="0" eaLnBrk="0" fontAlgn="base" latinLnBrk="0" hangingPunct="0">
              <a:lnSpc>
                <a:spcPct val="90000"/>
              </a:lnSpc>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defRPr>
            </a:lvl9pPr>
          </a:lstStyle>
          <a:p>
            <a:pPr>
              <a:spcBef>
                <a:spcPct val="0"/>
              </a:spcBef>
              <a:buFontTx/>
              <a:buNone/>
            </a:pPr>
            <a:r>
              <a:rPr lang="en-US" altLang="en-US" sz="1050" b="1" err="1">
                <a:solidFill>
                  <a:schemeClr val="tx2">
                    <a:lumMod val="10000"/>
                    <a:lumOff val="90000"/>
                  </a:schemeClr>
                </a:solidFill>
                <a:latin typeface="+mn-lt"/>
              </a:rPr>
              <a:t>Influxdb</a:t>
            </a:r>
            <a:r>
              <a:rPr lang="en-US" altLang="en-US" sz="1050" b="1">
                <a:solidFill>
                  <a:schemeClr val="tx2">
                    <a:lumMod val="10000"/>
                    <a:lumOff val="90000"/>
                  </a:schemeClr>
                </a:solidFill>
                <a:latin typeface="+mn-lt"/>
              </a:rPr>
              <a:t> </a:t>
            </a:r>
          </a:p>
          <a:p>
            <a:pPr>
              <a:spcBef>
                <a:spcPct val="0"/>
              </a:spcBef>
              <a:buFontTx/>
              <a:buNone/>
            </a:pPr>
            <a:r>
              <a:rPr lang="en-US" altLang="en-US" sz="1050" b="1">
                <a:solidFill>
                  <a:schemeClr val="tx2">
                    <a:lumMod val="10000"/>
                    <a:lumOff val="90000"/>
                  </a:schemeClr>
                </a:solidFill>
                <a:latin typeface="+mn-lt"/>
              </a:rPr>
              <a:t>query</a:t>
            </a:r>
          </a:p>
        </p:txBody>
      </p:sp>
      <p:sp>
        <p:nvSpPr>
          <p:cNvPr id="70" name="Rectangle 69">
            <a:extLst>
              <a:ext uri="{FF2B5EF4-FFF2-40B4-BE49-F238E27FC236}">
                <a16:creationId xmlns:a16="http://schemas.microsoft.com/office/drawing/2014/main" id="{331BA9CC-E291-BC90-1C03-BA9273FBA9FB}"/>
              </a:ext>
            </a:extLst>
          </p:cNvPr>
          <p:cNvSpPr/>
          <p:nvPr/>
        </p:nvSpPr>
        <p:spPr>
          <a:xfrm>
            <a:off x="8166283" y="4416077"/>
            <a:ext cx="1137954" cy="38501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050">
                <a:solidFill>
                  <a:schemeClr val="tx2">
                    <a:lumMod val="10000"/>
                    <a:lumOff val="90000"/>
                  </a:schemeClr>
                </a:solidFill>
              </a:rPr>
              <a:t>Component</a:t>
            </a:r>
          </a:p>
        </p:txBody>
      </p:sp>
      <p:cxnSp>
        <p:nvCxnSpPr>
          <p:cNvPr id="71" name="Straight Arrow Connector 70">
            <a:extLst>
              <a:ext uri="{FF2B5EF4-FFF2-40B4-BE49-F238E27FC236}">
                <a16:creationId xmlns:a16="http://schemas.microsoft.com/office/drawing/2014/main" id="{23E0F82C-6360-F91B-2356-CA761495FCB6}"/>
              </a:ext>
            </a:extLst>
          </p:cNvPr>
          <p:cNvCxnSpPr>
            <a:cxnSpLocks/>
            <a:stCxn id="70" idx="0"/>
            <a:endCxn id="55" idx="2"/>
          </p:cNvCxnSpPr>
          <p:nvPr/>
        </p:nvCxnSpPr>
        <p:spPr>
          <a:xfrm flipV="1">
            <a:off x="8735260" y="4190544"/>
            <a:ext cx="0" cy="225533"/>
          </a:xfrm>
          <a:prstGeom prst="straightConnector1">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EC1AA84C-7DA4-F0EF-E9F0-DF1F6B61ECDB}"/>
              </a:ext>
            </a:extLst>
          </p:cNvPr>
          <p:cNvCxnSpPr>
            <a:cxnSpLocks/>
            <a:stCxn id="57" idx="2"/>
            <a:endCxn id="61" idx="1"/>
          </p:cNvCxnSpPr>
          <p:nvPr/>
        </p:nvCxnSpPr>
        <p:spPr>
          <a:xfrm rot="16200000" flipH="1">
            <a:off x="9545041" y="3061098"/>
            <a:ext cx="1063767" cy="715429"/>
          </a:xfrm>
          <a:prstGeom prst="bentConnector2">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18919F9A-C289-3B93-68E5-737E7D032C4D}"/>
              </a:ext>
            </a:extLst>
          </p:cNvPr>
          <p:cNvSpPr/>
          <p:nvPr/>
        </p:nvSpPr>
        <p:spPr>
          <a:xfrm>
            <a:off x="7922657" y="5021971"/>
            <a:ext cx="2511982" cy="47741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marL="171450" indent="-171450">
              <a:buFont typeface="Arial" panose="020B0604020202020204" pitchFamily="34" charset="0"/>
              <a:buChar char="•"/>
            </a:pPr>
            <a:r>
              <a:rPr lang="en-SG" sz="800">
                <a:solidFill>
                  <a:schemeClr val="tx2">
                    <a:lumMod val="10000"/>
                    <a:lumOff val="90000"/>
                  </a:schemeClr>
                </a:solidFill>
              </a:rPr>
              <a:t>The simulation is presented in seconds to simulate hours for faster execution</a:t>
            </a:r>
          </a:p>
          <a:p>
            <a:pPr marL="171450" indent="-171450">
              <a:buFont typeface="Arial" panose="020B0604020202020204" pitchFamily="34" charset="0"/>
              <a:buChar char="•"/>
            </a:pPr>
            <a:r>
              <a:rPr lang="en-SG" sz="800">
                <a:solidFill>
                  <a:schemeClr val="tx2">
                    <a:lumMod val="10000"/>
                    <a:lumOff val="90000"/>
                  </a:schemeClr>
                </a:solidFill>
              </a:rPr>
              <a:t>Runs in localhost and can be containerized</a:t>
            </a:r>
            <a:endParaRPr lang="en-US" sz="800">
              <a:solidFill>
                <a:schemeClr val="tx2">
                  <a:lumMod val="10000"/>
                  <a:lumOff val="90000"/>
                </a:schemeClr>
              </a:solidFill>
            </a:endParaRPr>
          </a:p>
        </p:txBody>
      </p:sp>
      <p:cxnSp>
        <p:nvCxnSpPr>
          <p:cNvPr id="74" name="Connector: Elbow 73">
            <a:extLst>
              <a:ext uri="{FF2B5EF4-FFF2-40B4-BE49-F238E27FC236}">
                <a16:creationId xmlns:a16="http://schemas.microsoft.com/office/drawing/2014/main" id="{366D7F0A-C5C4-B48A-3D00-43B81327B914}"/>
              </a:ext>
            </a:extLst>
          </p:cNvPr>
          <p:cNvCxnSpPr>
            <a:cxnSpLocks/>
            <a:stCxn id="55" idx="1"/>
            <a:endCxn id="65" idx="3"/>
          </p:cNvCxnSpPr>
          <p:nvPr/>
        </p:nvCxnSpPr>
        <p:spPr>
          <a:xfrm rot="10800000" flipV="1">
            <a:off x="7851253" y="3998039"/>
            <a:ext cx="340580" cy="242286"/>
          </a:xfrm>
          <a:prstGeom prst="bentConnector3">
            <a:avLst/>
          </a:prstGeom>
          <a:ln>
            <a:solidFill>
              <a:schemeClr val="tx2">
                <a:lumMod val="25000"/>
                <a:lumOff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107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64"/>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62" grpId="0"/>
      <p:bldP spid="64" grpId="0"/>
      <p:bldP spid="66" grpId="0"/>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eenhouse with potted plants&#10;&#10;AI-generated content may be incorrect.">
            <a:extLst>
              <a:ext uri="{FF2B5EF4-FFF2-40B4-BE49-F238E27FC236}">
                <a16:creationId xmlns:a16="http://schemas.microsoft.com/office/drawing/2014/main" id="{76C908AE-ECE3-2629-D5C7-C14B65CF576A}"/>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1137" b="14593"/>
          <a:stretch>
            <a:fillRect/>
          </a:stretch>
        </p:blipFill>
        <p:spPr>
          <a:xfrm>
            <a:off x="20" y="10"/>
            <a:ext cx="12191979" cy="6857990"/>
          </a:xfrm>
          <a:prstGeom prst="rect">
            <a:avLst/>
          </a:prstGeom>
        </p:spPr>
      </p:pic>
      <p:sp>
        <p:nvSpPr>
          <p:cNvPr id="3" name="Title 2">
            <a:extLst>
              <a:ext uri="{FF2B5EF4-FFF2-40B4-BE49-F238E27FC236}">
                <a16:creationId xmlns:a16="http://schemas.microsoft.com/office/drawing/2014/main" id="{C0917F02-A021-20BF-50DA-F7736082E59C}"/>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spcBef>
                <a:spcPct val="0"/>
              </a:spcBef>
            </a:pPr>
            <a:r>
              <a:rPr lang="en-US" sz="4200">
                <a:solidFill>
                  <a:schemeClr val="bg1"/>
                </a:solidFill>
              </a:rPr>
              <a:t>Python Implementation of CPS, Attacks &amp; Detection</a:t>
            </a:r>
          </a:p>
        </p:txBody>
      </p:sp>
      <p:sp>
        <p:nvSpPr>
          <p:cNvPr id="1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0E37D20-4104-8476-D886-613E48E95DF5}"/>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algn="r">
              <a:spcAft>
                <a:spcPts val="600"/>
              </a:spcAft>
              <a:defRPr/>
            </a:pPr>
            <a:fld id="{00000000-1234-1234-1234-123412341234}" type="slidenum">
              <a:rPr lang="en-US">
                <a:solidFill>
                  <a:srgbClr val="FFFFFF"/>
                </a:solidFill>
                <a:latin typeface="Calibri" panose="020F0502020204030204"/>
              </a:rPr>
              <a:pPr algn="r">
                <a:spcAft>
                  <a:spcPts val="600"/>
                </a:spcAft>
                <a:defRPr/>
              </a:pPr>
              <a:t>9</a:t>
            </a:fld>
            <a:endParaRPr lang="en-US">
              <a:solidFill>
                <a:srgbClr val="FFFFFF"/>
              </a:solidFill>
              <a:latin typeface="Calibri" panose="020F0502020204030204"/>
            </a:endParaRPr>
          </a:p>
        </p:txBody>
      </p:sp>
      <p:pic>
        <p:nvPicPr>
          <p:cNvPr id="8" name="Picture 7" descr="A diagram of a system&#10;&#10;AI-generated content may be incorrect.">
            <a:extLst>
              <a:ext uri="{FF2B5EF4-FFF2-40B4-BE49-F238E27FC236}">
                <a16:creationId xmlns:a16="http://schemas.microsoft.com/office/drawing/2014/main" id="{9A3720F5-F23C-21B6-1B48-6DB3829B5520}"/>
              </a:ext>
            </a:extLst>
          </p:cNvPr>
          <p:cNvPicPr>
            <a:picLocks noChangeAspect="1"/>
          </p:cNvPicPr>
          <p:nvPr/>
        </p:nvPicPr>
        <p:blipFill>
          <a:blip r:embed="rId3"/>
          <a:stretch>
            <a:fillRect/>
          </a:stretch>
        </p:blipFill>
        <p:spPr>
          <a:xfrm>
            <a:off x="7813631" y="2198626"/>
            <a:ext cx="4016814" cy="3658930"/>
          </a:xfrm>
          <a:prstGeom prst="rect">
            <a:avLst/>
          </a:prstGeom>
          <a:ln>
            <a:solidFill>
              <a:schemeClr val="tx1"/>
            </a:solidFill>
          </a:ln>
        </p:spPr>
      </p:pic>
      <p:sp>
        <p:nvSpPr>
          <p:cNvPr id="11" name="Text Placeholder 3">
            <a:extLst>
              <a:ext uri="{FF2B5EF4-FFF2-40B4-BE49-F238E27FC236}">
                <a16:creationId xmlns:a16="http://schemas.microsoft.com/office/drawing/2014/main" id="{9F903946-0B49-B6F6-0657-BA6C0B268C6F}"/>
              </a:ext>
            </a:extLst>
          </p:cNvPr>
          <p:cNvSpPr txBox="1">
            <a:spLocks/>
          </p:cNvSpPr>
          <p:nvPr/>
        </p:nvSpPr>
        <p:spPr>
          <a:xfrm>
            <a:off x="838200" y="2055803"/>
            <a:ext cx="6974090" cy="4176897"/>
          </a:xfrm>
          <a:prstGeom prst="rect">
            <a:avLst/>
          </a:prstGeom>
        </p:spPr>
        <p:txBody>
          <a:bodyPr spcFirstLastPara="1" vert="horz" wrap="square" lIns="91440" tIns="45720" rIns="91440" bIns="45720" rtlCol="0" anchor="t" anchorCtr="0">
            <a:normAutofit/>
          </a:bodyPr>
          <a:lstStyle>
            <a:lvl1pPr marL="609585" lvl="0" indent="-372524" algn="l" defTabSz="914400" rtl="0" eaLnBrk="1" latinLnBrk="0" hangingPunct="1">
              <a:lnSpc>
                <a:spcPct val="90000"/>
              </a:lnSpc>
              <a:spcBef>
                <a:spcPts val="0"/>
              </a:spcBef>
              <a:spcAft>
                <a:spcPts val="0"/>
              </a:spcAft>
              <a:buClr>
                <a:schemeClr val="dk2"/>
              </a:buClr>
              <a:buSzPts val="800"/>
              <a:buFont typeface="Nunito Light"/>
              <a:buChar char="●"/>
              <a:defRPr sz="2800" kern="1200">
                <a:solidFill>
                  <a:schemeClr val="tx1"/>
                </a:solidFill>
                <a:latin typeface="+mn-lt"/>
                <a:ea typeface="+mn-ea"/>
                <a:cs typeface="+mn-cs"/>
              </a:defRPr>
            </a:lvl1pPr>
            <a:lvl2pPr marL="1219170" lvl="1" indent="-406390" algn="l" defTabSz="914400" rtl="0" eaLnBrk="1" latinLnBrk="0" hangingPunct="1">
              <a:lnSpc>
                <a:spcPct val="90000"/>
              </a:lnSpc>
              <a:spcBef>
                <a:spcPts val="0"/>
              </a:spcBef>
              <a:spcAft>
                <a:spcPts val="0"/>
              </a:spcAft>
              <a:buSzPts val="1200"/>
              <a:buFont typeface="Nunito Light"/>
              <a:buChar char="○"/>
              <a:defRPr sz="2400" kern="1200">
                <a:solidFill>
                  <a:schemeClr val="tx1"/>
                </a:solidFill>
                <a:latin typeface="+mn-lt"/>
                <a:ea typeface="+mn-ea"/>
                <a:cs typeface="+mn-cs"/>
              </a:defRPr>
            </a:lvl2pPr>
            <a:lvl3pPr marL="1828754" lvl="2" indent="-406390" algn="l" defTabSz="914400" rtl="0" eaLnBrk="1" latinLnBrk="0" hangingPunct="1">
              <a:lnSpc>
                <a:spcPct val="115000"/>
              </a:lnSpc>
              <a:spcBef>
                <a:spcPts val="0"/>
              </a:spcBef>
              <a:spcAft>
                <a:spcPts val="0"/>
              </a:spcAft>
              <a:buClr>
                <a:srgbClr val="FFC800"/>
              </a:buClr>
              <a:buSzPts val="1200"/>
              <a:buFont typeface="Nunito Light"/>
              <a:buChar char="■"/>
              <a:defRPr sz="2000" kern="1200">
                <a:solidFill>
                  <a:schemeClr val="tx1"/>
                </a:solidFill>
                <a:latin typeface="+mn-lt"/>
                <a:ea typeface="+mn-ea"/>
                <a:cs typeface="+mn-cs"/>
              </a:defRPr>
            </a:lvl3pPr>
            <a:lvl4pPr marL="2438339" lvl="3" indent="-406390" algn="l" defTabSz="914400" rtl="0" eaLnBrk="1" latinLnBrk="0" hangingPunct="1">
              <a:lnSpc>
                <a:spcPct val="115000"/>
              </a:lnSpc>
              <a:spcBef>
                <a:spcPts val="2133"/>
              </a:spcBef>
              <a:spcAft>
                <a:spcPts val="0"/>
              </a:spcAft>
              <a:buClr>
                <a:srgbClr val="FFC800"/>
              </a:buClr>
              <a:buSzPts val="1200"/>
              <a:buFont typeface="Nunito Light"/>
              <a:buChar char="●"/>
              <a:defRPr sz="1800" kern="1200">
                <a:solidFill>
                  <a:schemeClr val="tx1"/>
                </a:solidFill>
                <a:latin typeface="+mn-lt"/>
                <a:ea typeface="+mn-ea"/>
                <a:cs typeface="+mn-cs"/>
              </a:defRPr>
            </a:lvl4pPr>
            <a:lvl5pPr marL="3047924" lvl="4"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5pPr>
            <a:lvl6pPr marL="3657509" lvl="5"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6pPr>
            <a:lvl7pPr marL="4267093" lvl="6"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7pPr>
            <a:lvl8pPr marL="4876678" lvl="7" indent="-406390" algn="l" defTabSz="914400" rtl="0" eaLnBrk="1" latinLnBrk="0" hangingPunct="1">
              <a:lnSpc>
                <a:spcPct val="115000"/>
              </a:lnSpc>
              <a:spcBef>
                <a:spcPts val="2133"/>
              </a:spcBef>
              <a:spcAft>
                <a:spcPts val="0"/>
              </a:spcAft>
              <a:buClr>
                <a:srgbClr val="434343"/>
              </a:buClr>
              <a:buSzPts val="1200"/>
              <a:buFont typeface="Nunito Light"/>
              <a:buChar char="○"/>
              <a:defRPr sz="1800" kern="1200">
                <a:solidFill>
                  <a:schemeClr val="tx1"/>
                </a:solidFill>
                <a:latin typeface="+mn-lt"/>
                <a:ea typeface="+mn-ea"/>
                <a:cs typeface="+mn-cs"/>
              </a:defRPr>
            </a:lvl8pPr>
            <a:lvl9pPr marL="5486263" lvl="8" indent="-406390" algn="l" defTabSz="914400" rtl="0" eaLnBrk="1" latinLnBrk="0" hangingPunct="1">
              <a:lnSpc>
                <a:spcPct val="115000"/>
              </a:lnSpc>
              <a:spcBef>
                <a:spcPts val="2133"/>
              </a:spcBef>
              <a:spcAft>
                <a:spcPts val="2133"/>
              </a:spcAft>
              <a:buClr>
                <a:srgbClr val="434343"/>
              </a:buClr>
              <a:buSzPts val="1200"/>
              <a:buFont typeface="Nunito Light"/>
              <a:buChar char="■"/>
              <a:defRPr sz="1800" kern="1200">
                <a:solidFill>
                  <a:schemeClr val="tx1"/>
                </a:solidFill>
                <a:latin typeface="+mn-lt"/>
                <a:ea typeface="+mn-ea"/>
                <a:cs typeface="+mn-cs"/>
              </a:defRPr>
            </a:lvl9pPr>
          </a:lstStyle>
          <a:p>
            <a:pPr marL="0" indent="0">
              <a:spcAft>
                <a:spcPts val="600"/>
              </a:spcAft>
              <a:buClr>
                <a:srgbClr val="5C5C5F"/>
              </a:buClr>
              <a:buFont typeface="Nunito Light"/>
              <a:buNone/>
              <a:defRPr/>
            </a:pPr>
            <a:r>
              <a:rPr lang="en-US" sz="1800">
                <a:solidFill>
                  <a:schemeClr val="bg1"/>
                </a:solidFill>
                <a:sym typeface="Mulish"/>
              </a:rPr>
              <a:t>Model implemented in Python</a:t>
            </a:r>
          </a:p>
          <a:p>
            <a:pPr marL="285750" indent="-285750">
              <a:spcAft>
                <a:spcPts val="600"/>
              </a:spcAft>
              <a:buClr>
                <a:srgbClr val="5C5C5F"/>
              </a:buClr>
              <a:defRPr/>
            </a:pPr>
            <a:r>
              <a:rPr lang="en-US" sz="1800">
                <a:solidFill>
                  <a:schemeClr val="bg1"/>
                </a:solidFill>
                <a:sym typeface="Mulish"/>
              </a:rPr>
              <a:t>All PLCs (controller and individual sensors with their respective actuators) all implemented as python scripts</a:t>
            </a:r>
          </a:p>
          <a:p>
            <a:pPr marL="285750" indent="-285750">
              <a:spcAft>
                <a:spcPts val="600"/>
              </a:spcAft>
              <a:buClr>
                <a:srgbClr val="5C5C5F"/>
              </a:buClr>
              <a:defRPr/>
            </a:pPr>
            <a:r>
              <a:rPr lang="en-US" sz="1800">
                <a:solidFill>
                  <a:schemeClr val="bg1"/>
                </a:solidFill>
                <a:sym typeface="Mulish"/>
              </a:rPr>
              <a:t>Unlike UPPAAL, this model does not rely on sequential acknowledgements from each PLC, instead operating on threads</a:t>
            </a:r>
          </a:p>
          <a:p>
            <a:pPr marL="0" indent="0">
              <a:spcAft>
                <a:spcPts val="600"/>
              </a:spcAft>
              <a:buClr>
                <a:srgbClr val="5C5C5F"/>
              </a:buClr>
              <a:buNone/>
              <a:defRPr/>
            </a:pPr>
            <a:r>
              <a:rPr lang="en-US" sz="1800">
                <a:solidFill>
                  <a:schemeClr val="bg1"/>
                </a:solidFill>
                <a:sym typeface="Mulish"/>
              </a:rPr>
              <a:t>PLC Logic</a:t>
            </a:r>
          </a:p>
          <a:p>
            <a:pPr marL="285750" indent="-285750">
              <a:spcAft>
                <a:spcPts val="600"/>
              </a:spcAft>
              <a:buClr>
                <a:srgbClr val="5C5C5F"/>
              </a:buClr>
              <a:defRPr/>
            </a:pPr>
            <a:r>
              <a:rPr lang="en-US" sz="1800">
                <a:solidFill>
                  <a:schemeClr val="bg1"/>
                </a:solidFill>
                <a:sym typeface="Mulish"/>
              </a:rPr>
              <a:t>PLC 2-5 operates on a principle of bringing sensor values under specified threshold</a:t>
            </a:r>
          </a:p>
          <a:p>
            <a:pPr marL="285750" indent="-285750">
              <a:spcAft>
                <a:spcPts val="600"/>
              </a:spcAft>
              <a:buClr>
                <a:srgbClr val="5C5C5F"/>
              </a:buClr>
              <a:defRPr/>
            </a:pPr>
            <a:r>
              <a:rPr lang="en-US" sz="1800">
                <a:solidFill>
                  <a:schemeClr val="bg1"/>
                </a:solidFill>
                <a:sym typeface="Mulish"/>
              </a:rPr>
              <a:t>Override functionality is built-in offering an option to control actuator behavior</a:t>
            </a:r>
          </a:p>
          <a:p>
            <a:pPr marL="285750" indent="-285750">
              <a:spcAft>
                <a:spcPts val="600"/>
              </a:spcAft>
              <a:buClr>
                <a:srgbClr val="5C5C5F"/>
              </a:buClr>
              <a:defRPr/>
            </a:pPr>
            <a:r>
              <a:rPr lang="en-US" sz="1800">
                <a:solidFill>
                  <a:schemeClr val="bg1"/>
                </a:solidFill>
                <a:sym typeface="Mulish"/>
              </a:rPr>
              <a:t>PLC 1 checks each sensor output, maintains other PLC behavior via threads, and also pushes to </a:t>
            </a:r>
            <a:r>
              <a:rPr lang="en-US" sz="1800" err="1">
                <a:solidFill>
                  <a:schemeClr val="bg1"/>
                </a:solidFill>
                <a:sym typeface="Mulish"/>
              </a:rPr>
              <a:t>InfluxDB</a:t>
            </a:r>
            <a:endParaRPr lang="en-US" sz="1800">
              <a:solidFill>
                <a:schemeClr val="bg1"/>
              </a:solidFill>
              <a:sym typeface="Mulish"/>
            </a:endParaRPr>
          </a:p>
        </p:txBody>
      </p:sp>
    </p:spTree>
    <p:extLst>
      <p:ext uri="{BB962C8B-B14F-4D97-AF65-F5344CB8AC3E}">
        <p14:creationId xmlns:p14="http://schemas.microsoft.com/office/powerpoint/2010/main" val="277790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14F870B2CDC44E938B7E59748F5CDF" ma:contentTypeVersion="11" ma:contentTypeDescription="Create a new document." ma:contentTypeScope="" ma:versionID="8bd308af651e18f176ba71cbc4437336">
  <xsd:schema xmlns:xsd="http://www.w3.org/2001/XMLSchema" xmlns:xs="http://www.w3.org/2001/XMLSchema" xmlns:p="http://schemas.microsoft.com/office/2006/metadata/properties" xmlns:ns3="df6dcdaa-7883-4fcb-ae73-f9223f045458" targetNamespace="http://schemas.microsoft.com/office/2006/metadata/properties" ma:root="true" ma:fieldsID="7118470eee9af662cde23fe712727659" ns3:_="">
    <xsd:import namespace="df6dcdaa-7883-4fcb-ae73-f9223f045458"/>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6dcdaa-7883-4fcb-ae73-f9223f04545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f6dcdaa-7883-4fcb-ae73-f9223f045458" xsi:nil="true"/>
  </documentManagement>
</p:properties>
</file>

<file path=customXml/itemProps1.xml><?xml version="1.0" encoding="utf-8"?>
<ds:datastoreItem xmlns:ds="http://schemas.openxmlformats.org/officeDocument/2006/customXml" ds:itemID="{119A8BCC-F3D1-46F4-95E4-05827BBFCE21}">
  <ds:schemaRefs>
    <ds:schemaRef ds:uri="df6dcdaa-7883-4fcb-ae73-f9223f0454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C80684E-CE81-40B1-B3AE-2B60E464281D}">
  <ds:schemaRefs>
    <ds:schemaRef ds:uri="http://schemas.microsoft.com/sharepoint/v3/contenttype/forms"/>
  </ds:schemaRefs>
</ds:datastoreItem>
</file>

<file path=customXml/itemProps3.xml><?xml version="1.0" encoding="utf-8"?>
<ds:datastoreItem xmlns:ds="http://schemas.openxmlformats.org/officeDocument/2006/customXml" ds:itemID="{0861DA52-F1D7-4083-8AF4-9C1504D60DF6}">
  <ds:schemaRefs>
    <ds:schemaRef ds:uri="http://www.w3.org/XML/1998/namespace"/>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http://purl.org/dc/terms/"/>
    <ds:schemaRef ds:uri="http://purl.org/dc/dcmitype/"/>
    <ds:schemaRef ds:uri="df6dcdaa-7883-4fcb-ae73-f9223f045458"/>
  </ds:schemaRefs>
</ds:datastoreItem>
</file>

<file path=docProps/app.xml><?xml version="1.0" encoding="utf-8"?>
<Properties xmlns="http://schemas.openxmlformats.org/officeDocument/2006/extended-properties" xmlns:vt="http://schemas.openxmlformats.org/officeDocument/2006/docPropsVTypes">
  <Template/>
  <TotalTime>85</TotalTime>
  <Words>2359</Words>
  <Application>Microsoft Office PowerPoint</Application>
  <PresentationFormat>Widescreen</PresentationFormat>
  <Paragraphs>263</Paragraphs>
  <Slides>19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Aptos (Body)</vt:lpstr>
      <vt:lpstr>Aptos Display</vt:lpstr>
      <vt:lpstr>Arial</vt:lpstr>
      <vt:lpstr>Calibri</vt:lpstr>
      <vt:lpstr>IBM Plex Sans</vt:lpstr>
      <vt:lpstr>Mulish</vt:lpstr>
      <vt:lpstr>Nunito Light</vt:lpstr>
      <vt:lpstr>Office Theme</vt:lpstr>
      <vt:lpstr>Greenhouse Cyber-Physical System </vt:lpstr>
      <vt:lpstr>Table of Contents</vt:lpstr>
      <vt:lpstr>Introduction</vt:lpstr>
      <vt:lpstr>Greenhouse System Overview &amp; Components</vt:lpstr>
      <vt:lpstr>UPAAL Model – Global Setup &amp; PLC1 Workflow</vt:lpstr>
      <vt:lpstr>UPAAL Model &amp; Control Flow</vt:lpstr>
      <vt:lpstr>PLC Code Mapping &amp; Execution Cycle</vt:lpstr>
      <vt:lpstr>Flow Diagram</vt:lpstr>
      <vt:lpstr>Python Implementation of CPS, Attacks &amp; Detection</vt:lpstr>
      <vt:lpstr>Python Implementation - Frontend</vt:lpstr>
      <vt:lpstr>Python Implementation - Frontend</vt:lpstr>
      <vt:lpstr>Python Implementation – InfluxDB</vt:lpstr>
      <vt:lpstr>Python Implementation – Grafana</vt:lpstr>
      <vt:lpstr>Attack Methodology</vt:lpstr>
      <vt:lpstr>Detection Mechanism</vt:lpstr>
      <vt:lpstr>Conclusions</vt:lpstr>
      <vt:lpstr>Conclusions</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Greenhouse Cyber-Physical System An Exploration of System Design, Formal Modelling and Attack Resilience</dc:title>
  <dc:creator>A R</dc:creator>
  <cp:lastModifiedBy>MSTR - Reddi Ashish</cp:lastModifiedBy>
  <cp:revision>4</cp:revision>
  <dcterms:created xsi:type="dcterms:W3CDTF">2025-06-08T11:42:50Z</dcterms:created>
  <dcterms:modified xsi:type="dcterms:W3CDTF">2025-08-21T17:35:13Z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0x0101002814F870B2CDC44E938B7E59748F5CDF</vt:lpwstr>
  </property>
</Properties>
</file>